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757" r:id="rId3"/>
    <p:sldId id="753" r:id="rId4"/>
    <p:sldId id="774" r:id="rId5"/>
    <p:sldId id="776" r:id="rId6"/>
    <p:sldId id="777" r:id="rId7"/>
    <p:sldId id="755" r:id="rId8"/>
    <p:sldId id="761" r:id="rId9"/>
    <p:sldId id="796" r:id="rId10"/>
    <p:sldId id="762" r:id="rId11"/>
    <p:sldId id="760" r:id="rId12"/>
    <p:sldId id="763" r:id="rId13"/>
    <p:sldId id="764" r:id="rId14"/>
    <p:sldId id="765" r:id="rId15"/>
    <p:sldId id="767" r:id="rId16"/>
    <p:sldId id="766" r:id="rId17"/>
    <p:sldId id="779" r:id="rId18"/>
    <p:sldId id="780" r:id="rId19"/>
    <p:sldId id="781" r:id="rId20"/>
    <p:sldId id="783" r:id="rId21"/>
    <p:sldId id="784" r:id="rId22"/>
    <p:sldId id="785" r:id="rId23"/>
    <p:sldId id="786" r:id="rId24"/>
    <p:sldId id="787" r:id="rId25"/>
    <p:sldId id="788" r:id="rId26"/>
    <p:sldId id="789" r:id="rId27"/>
    <p:sldId id="790" r:id="rId28"/>
    <p:sldId id="791" r:id="rId29"/>
    <p:sldId id="793" r:id="rId30"/>
    <p:sldId id="794" r:id="rId31"/>
    <p:sldId id="795" r:id="rId32"/>
    <p:sldId id="773" r:id="rId3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lgerian" pitchFamily="82" charset="0"/>
        <a:ea typeface="+mn-ea"/>
        <a:cs typeface="+mn-cs"/>
      </a:defRPr>
    </a:lvl1pPr>
    <a:lvl2pPr marL="457200" algn="l" rtl="0" fontAlgn="base">
      <a:spcBef>
        <a:spcPct val="0"/>
      </a:spcBef>
      <a:spcAft>
        <a:spcPct val="0"/>
      </a:spcAft>
      <a:defRPr kern="1200">
        <a:solidFill>
          <a:schemeClr val="tx1"/>
        </a:solidFill>
        <a:latin typeface="Algerian" pitchFamily="82" charset="0"/>
        <a:ea typeface="+mn-ea"/>
        <a:cs typeface="+mn-cs"/>
      </a:defRPr>
    </a:lvl2pPr>
    <a:lvl3pPr marL="914400" algn="l" rtl="0" fontAlgn="base">
      <a:spcBef>
        <a:spcPct val="0"/>
      </a:spcBef>
      <a:spcAft>
        <a:spcPct val="0"/>
      </a:spcAft>
      <a:defRPr kern="1200">
        <a:solidFill>
          <a:schemeClr val="tx1"/>
        </a:solidFill>
        <a:latin typeface="Algerian" pitchFamily="82" charset="0"/>
        <a:ea typeface="+mn-ea"/>
        <a:cs typeface="+mn-cs"/>
      </a:defRPr>
    </a:lvl3pPr>
    <a:lvl4pPr marL="1371600" algn="l" rtl="0" fontAlgn="base">
      <a:spcBef>
        <a:spcPct val="0"/>
      </a:spcBef>
      <a:spcAft>
        <a:spcPct val="0"/>
      </a:spcAft>
      <a:defRPr kern="1200">
        <a:solidFill>
          <a:schemeClr val="tx1"/>
        </a:solidFill>
        <a:latin typeface="Algerian" pitchFamily="82" charset="0"/>
        <a:ea typeface="+mn-ea"/>
        <a:cs typeface="+mn-cs"/>
      </a:defRPr>
    </a:lvl4pPr>
    <a:lvl5pPr marL="1828800" algn="l" rtl="0" fontAlgn="base">
      <a:spcBef>
        <a:spcPct val="0"/>
      </a:spcBef>
      <a:spcAft>
        <a:spcPct val="0"/>
      </a:spcAft>
      <a:defRPr kern="1200">
        <a:solidFill>
          <a:schemeClr val="tx1"/>
        </a:solidFill>
        <a:latin typeface="Algerian" pitchFamily="82" charset="0"/>
        <a:ea typeface="+mn-ea"/>
        <a:cs typeface="+mn-cs"/>
      </a:defRPr>
    </a:lvl5pPr>
    <a:lvl6pPr marL="2286000" algn="l" defTabSz="914400" rtl="0" eaLnBrk="1" latinLnBrk="0" hangingPunct="1">
      <a:defRPr kern="1200">
        <a:solidFill>
          <a:schemeClr val="tx1"/>
        </a:solidFill>
        <a:latin typeface="Algerian" pitchFamily="82" charset="0"/>
        <a:ea typeface="+mn-ea"/>
        <a:cs typeface="+mn-cs"/>
      </a:defRPr>
    </a:lvl6pPr>
    <a:lvl7pPr marL="2743200" algn="l" defTabSz="914400" rtl="0" eaLnBrk="1" latinLnBrk="0" hangingPunct="1">
      <a:defRPr kern="1200">
        <a:solidFill>
          <a:schemeClr val="tx1"/>
        </a:solidFill>
        <a:latin typeface="Algerian" pitchFamily="82" charset="0"/>
        <a:ea typeface="+mn-ea"/>
        <a:cs typeface="+mn-cs"/>
      </a:defRPr>
    </a:lvl7pPr>
    <a:lvl8pPr marL="3200400" algn="l" defTabSz="914400" rtl="0" eaLnBrk="1" latinLnBrk="0" hangingPunct="1">
      <a:defRPr kern="1200">
        <a:solidFill>
          <a:schemeClr val="tx1"/>
        </a:solidFill>
        <a:latin typeface="Algerian" pitchFamily="82" charset="0"/>
        <a:ea typeface="+mn-ea"/>
        <a:cs typeface="+mn-cs"/>
      </a:defRPr>
    </a:lvl8pPr>
    <a:lvl9pPr marL="3657600" algn="l" defTabSz="914400" rtl="0" eaLnBrk="1" latinLnBrk="0" hangingPunct="1">
      <a:defRPr kern="1200">
        <a:solidFill>
          <a:schemeClr val="tx1"/>
        </a:solidFill>
        <a:latin typeface="Algerian" pitchFamily="8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8325" autoAdjust="0"/>
    <p:restoredTop sz="94660"/>
  </p:normalViewPr>
  <p:slideViewPr>
    <p:cSldViewPr>
      <p:cViewPr varScale="1">
        <p:scale>
          <a:sx n="66" d="100"/>
          <a:sy n="66" d="100"/>
        </p:scale>
        <p:origin x="-252" y="-10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326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2563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92107227-E3E2-4E24-BBC4-36BB2A2E02DF}" type="datetimeFigureOut">
              <a:rPr lang="en-US"/>
              <a:pPr>
                <a:defRPr/>
              </a:pPr>
              <a:t>6/20/2014</a:t>
            </a:fld>
            <a:endParaRPr lang="en-US"/>
          </a:p>
        </p:txBody>
      </p:sp>
      <p:sp>
        <p:nvSpPr>
          <p:cNvPr id="32563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2563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7CAEB3F-CAF1-4DC7-AC31-7E1B626FD23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31549A-B074-4B3A-ABB7-70E33F51C32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6350446-C0C4-45C4-BA6C-A419F06F90D9}" type="slidenum">
              <a:rPr lang="en-US" smtClean="0"/>
              <a:pPr/>
              <a:t>1</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smtClean="0"/>
              <a:t>Street gangs in the City of Chicago are described as a group of individuals who may or may not claim control over a certain territory in the community and engage, either individually or collectively, in violent or other forms of illegal behavior.  However, one of the simplest and most functional definitions is that a gang is a group of people who form an allegiance for a common purpose and engage in violent, unlawful, or criminal activityGangs always have a name, they claim a particular territory or neighborhood, and usually direct its criminal activity towards rival gangs and the general population in the form of robberies, assaults and narcotics sales.  Gang members participate in a variety of anti-social behaviors, including battery, mayhem, sexual assault, damage to property, larceny, murder, gang wars and other criminal activity.RolesGang members do not fit the movie image in which they are portrayed, fulfilling specific roles in the gang such as president or enforcer, and wearing gang jackets. Rather, leadership roles in street gangs are normally not formally recognized positions. Roles within the gang are usually assumed by a member who demonstrates or asserts dominant control at a particular incident, or for a limited time thereafter. Regarding smaller gangs, however, it is more likely that a single individual will become a recognized leader. Within the ranks of gang members, there are individuals who run the gamut from pranksters, to vandals, to armed robbers, to murderers!ViolenceGangs have also become more violent.  Anybody in the area is fair game, including men, women and children.  Previously, victims of gang violence were rival gang members, now they are often innocent bystanders killed or injured by stray bullets.  In reality, certain gang-infested neighborhoods are frighteningly similar to a war zone.   At one time, gang members used chains, knives and an occasional homemade "zip gun" when exhibiting violent behavior, now they use shotguns, automatic rifles, handguns and explosives.  It is a lamentable fact that in our society, there is such a readily available supply of firearms.  This fact, coupled with the availability of drugs and alcohol, leads to much of the impulsive violence that occurs in gang territories. MotivationGangs exist in almost every urban area, and until recently, have even become known in rural areas as well. They number well over a quarter million individuals throughout the country.  They often form along ethnic and racial lines, although there is an increasing trend of young people joining gangs for economic motives.Gang CultureGangs also differ sub-culturally in their behavior. For example, homicides among Latino gangs are often ritual exhibitions of manhood, where in contrast, African American gangs typically fight over drug trade transactions, pay-offs, un-met expectations and similar "business" disappointments.  Asian gangs’ crimes are notorious for extortion and home invasion robberies.Gang NamesMany gangs adopt names that have significance when related to their neighborhoods (street names, hills, valleys, housing projects, and occasionally regional names). Some gangs are generally further divided into factions or cliques. A gang faction will usually have its own name. Once in a particular faction, the member will remain in that faction throughout his gang career. The faction may change or alter its name as it matures, but the same individuals tend to remain in close association with each other.Member NicknamesIf they do not have one already, most gang members adopt nicknames when recruited into the group. The gang tends to select a name that fits the individual’s physical or psychological characteristics. A gang member called "Slice," for example, may get his name from his skill in handling a knife, or the nickname “shorty” because he’s short in stature.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endParaRPr lang="en-US" smtClean="0"/>
          </a:p>
        </p:txBody>
      </p:sp>
      <p:sp>
        <p:nvSpPr>
          <p:cNvPr id="43011" name="Slide Number Placeholder 3"/>
          <p:cNvSpPr>
            <a:spLocks noGrp="1"/>
          </p:cNvSpPr>
          <p:nvPr>
            <p:ph type="sldNum" sz="quarter" idx="5"/>
          </p:nvPr>
        </p:nvSpPr>
        <p:spPr>
          <a:noFill/>
        </p:spPr>
        <p:txBody>
          <a:bodyPr/>
          <a:lstStyle/>
          <a:p>
            <a:fld id="{33B42548-4CEC-4C2E-839D-4499EB5D85AE}"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endParaRPr lang="en-US" smtClean="0"/>
          </a:p>
        </p:txBody>
      </p:sp>
      <p:sp>
        <p:nvSpPr>
          <p:cNvPr id="45059" name="Slide Number Placeholder 3"/>
          <p:cNvSpPr>
            <a:spLocks noGrp="1"/>
          </p:cNvSpPr>
          <p:nvPr>
            <p:ph type="sldNum" sz="quarter" idx="5"/>
          </p:nvPr>
        </p:nvSpPr>
        <p:spPr>
          <a:noFill/>
        </p:spPr>
        <p:txBody>
          <a:bodyPr/>
          <a:lstStyle/>
          <a:p>
            <a:fld id="{D990263D-2988-48BB-9C16-0AD32BA9C20C}"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endParaRPr lang="en-US" smtClean="0"/>
          </a:p>
        </p:txBody>
      </p:sp>
      <p:sp>
        <p:nvSpPr>
          <p:cNvPr id="47107" name="Slide Number Placeholder 3"/>
          <p:cNvSpPr>
            <a:spLocks noGrp="1"/>
          </p:cNvSpPr>
          <p:nvPr>
            <p:ph type="sldNum" sz="quarter" idx="5"/>
          </p:nvPr>
        </p:nvSpPr>
        <p:spPr>
          <a:noFill/>
        </p:spPr>
        <p:txBody>
          <a:bodyPr/>
          <a:lstStyle/>
          <a:p>
            <a:fld id="{1532ADF9-4902-4922-811B-07F375A3DAE3}" type="slidenum">
              <a:rPr lang="en-US" smtClean="0"/>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endParaRPr lang="en-US" smtClean="0"/>
          </a:p>
        </p:txBody>
      </p:sp>
      <p:sp>
        <p:nvSpPr>
          <p:cNvPr id="49155" name="Slide Number Placeholder 3"/>
          <p:cNvSpPr>
            <a:spLocks noGrp="1"/>
          </p:cNvSpPr>
          <p:nvPr>
            <p:ph type="sldNum" sz="quarter" idx="5"/>
          </p:nvPr>
        </p:nvSpPr>
        <p:spPr>
          <a:noFill/>
        </p:spPr>
        <p:txBody>
          <a:bodyPr/>
          <a:lstStyle/>
          <a:p>
            <a:fld id="{5A145797-9DC2-4299-A6F1-723FAE8A50D6}" type="slidenum">
              <a:rPr lang="en-US" smtClean="0"/>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endParaRPr lang="en-US" smtClean="0"/>
          </a:p>
        </p:txBody>
      </p:sp>
      <p:sp>
        <p:nvSpPr>
          <p:cNvPr id="22531" name="Slide Number Placeholder 3"/>
          <p:cNvSpPr>
            <a:spLocks noGrp="1"/>
          </p:cNvSpPr>
          <p:nvPr>
            <p:ph type="sldNum" sz="quarter" idx="5"/>
          </p:nvPr>
        </p:nvSpPr>
        <p:spPr>
          <a:noFill/>
        </p:spPr>
        <p:txBody>
          <a:bodyPr/>
          <a:lstStyle/>
          <a:p>
            <a:fld id="{9EDFF5E3-7931-407F-B4DE-0B4AAE673786}"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endParaRPr lang="en-US" smtClean="0"/>
          </a:p>
        </p:txBody>
      </p:sp>
      <p:sp>
        <p:nvSpPr>
          <p:cNvPr id="24579" name="Slide Number Placeholder 3"/>
          <p:cNvSpPr>
            <a:spLocks noGrp="1"/>
          </p:cNvSpPr>
          <p:nvPr>
            <p:ph type="sldNum" sz="quarter" idx="5"/>
          </p:nvPr>
        </p:nvSpPr>
        <p:spPr>
          <a:noFill/>
        </p:spPr>
        <p:txBody>
          <a:bodyPr/>
          <a:lstStyle/>
          <a:p>
            <a:fld id="{2151DC44-9FBD-48E8-B727-F03AAC72B38B}"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endParaRPr lang="en-US" smtClean="0"/>
          </a:p>
        </p:txBody>
      </p:sp>
      <p:sp>
        <p:nvSpPr>
          <p:cNvPr id="29699" name="Slide Number Placeholder 3"/>
          <p:cNvSpPr>
            <a:spLocks noGrp="1"/>
          </p:cNvSpPr>
          <p:nvPr>
            <p:ph type="sldNum" sz="quarter" idx="5"/>
          </p:nvPr>
        </p:nvSpPr>
        <p:spPr>
          <a:noFill/>
        </p:spPr>
        <p:txBody>
          <a:bodyPr/>
          <a:lstStyle/>
          <a:p>
            <a:fld id="{DA97F1CC-5A53-418B-8BF3-B2064F89A9D0}"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endParaRPr lang="en-US" smtClean="0"/>
          </a:p>
        </p:txBody>
      </p:sp>
      <p:sp>
        <p:nvSpPr>
          <p:cNvPr id="31747" name="Slide Number Placeholder 3"/>
          <p:cNvSpPr>
            <a:spLocks noGrp="1"/>
          </p:cNvSpPr>
          <p:nvPr>
            <p:ph type="sldNum" sz="quarter" idx="5"/>
          </p:nvPr>
        </p:nvSpPr>
        <p:spPr>
          <a:noFill/>
        </p:spPr>
        <p:txBody>
          <a:bodyPr/>
          <a:lstStyle/>
          <a:p>
            <a:fld id="{47C86629-F869-482C-AEBC-51B04BDE2E33}" type="slidenum">
              <a:rPr lang="en-US"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endParaRPr lang="en-US" smtClean="0"/>
          </a:p>
        </p:txBody>
      </p:sp>
      <p:sp>
        <p:nvSpPr>
          <p:cNvPr id="34819" name="Slide Number Placeholder 3"/>
          <p:cNvSpPr>
            <a:spLocks noGrp="1"/>
          </p:cNvSpPr>
          <p:nvPr>
            <p:ph type="sldNum" sz="quarter" idx="5"/>
          </p:nvPr>
        </p:nvSpPr>
        <p:spPr>
          <a:noFill/>
        </p:spPr>
        <p:txBody>
          <a:bodyPr/>
          <a:lstStyle/>
          <a:p>
            <a:fld id="{2301B77A-AE24-4E8B-9221-336C2F1A9E9E}"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endParaRPr lang="en-US" smtClean="0"/>
          </a:p>
        </p:txBody>
      </p:sp>
      <p:sp>
        <p:nvSpPr>
          <p:cNvPr id="36867" name="Slide Number Placeholder 3"/>
          <p:cNvSpPr>
            <a:spLocks noGrp="1"/>
          </p:cNvSpPr>
          <p:nvPr>
            <p:ph type="sldNum" sz="quarter" idx="5"/>
          </p:nvPr>
        </p:nvSpPr>
        <p:spPr>
          <a:noFill/>
        </p:spPr>
        <p:txBody>
          <a:bodyPr/>
          <a:lstStyle/>
          <a:p>
            <a:fld id="{D605CF21-18B8-4F42-8F6F-351405D017F4}" type="slidenum">
              <a:rPr lang="en-US" smtClean="0"/>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endParaRPr lang="en-US" smtClean="0"/>
          </a:p>
        </p:txBody>
      </p:sp>
      <p:sp>
        <p:nvSpPr>
          <p:cNvPr id="38915" name="Slide Number Placeholder 3"/>
          <p:cNvSpPr>
            <a:spLocks noGrp="1"/>
          </p:cNvSpPr>
          <p:nvPr>
            <p:ph type="sldNum" sz="quarter" idx="5"/>
          </p:nvPr>
        </p:nvSpPr>
        <p:spPr>
          <a:noFill/>
        </p:spPr>
        <p:txBody>
          <a:bodyPr/>
          <a:lstStyle/>
          <a:p>
            <a:fld id="{14AC3208-601C-4A50-A70D-948DC753D733}" type="slidenum">
              <a:rPr lang="en-US" smtClean="0"/>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endParaRPr lang="en-US" smtClean="0"/>
          </a:p>
        </p:txBody>
      </p:sp>
      <p:sp>
        <p:nvSpPr>
          <p:cNvPr id="40963" name="Slide Number Placeholder 3"/>
          <p:cNvSpPr>
            <a:spLocks noGrp="1"/>
          </p:cNvSpPr>
          <p:nvPr>
            <p:ph type="sldNum" sz="quarter" idx="5"/>
          </p:nvPr>
        </p:nvSpPr>
        <p:spPr>
          <a:noFill/>
        </p:spPr>
        <p:txBody>
          <a:bodyPr/>
          <a:lstStyle/>
          <a:p>
            <a:fld id="{A17E768C-A9B5-4FEC-B4D0-20D14C13B7BA}"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EC3154-35DD-4FD2-B068-CAF91FAB50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C547A9-F52A-4EDF-B827-DA874FBE28E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A5119-018A-49E5-B46B-B9DE206A2F5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23525-ADD9-4A91-BC05-DCCE0155087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E82128-5051-467B-AB0B-E9344D266C4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435518-0DE7-47BF-9CDE-0E11BE1EC3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A42C8-5712-4D4D-9DD6-C9DFC51CF1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07B75F-B4FC-470E-88BC-78D1288FF3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65CE8E-2838-4D20-8660-24642E2F9E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02D1E4-C17F-4642-9895-2A5ADE07B5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EBC451-1AB2-453D-BD82-75B719C8EB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3EE58C-907A-4D03-875D-6705D200BC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987C75-263E-4FF6-B153-F460DA98A1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834F062-BD2C-4030-BF2A-D5FB2DA510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lgerian" pitchFamily="82" charset="0"/>
        </a:defRPr>
      </a:lvl2pPr>
      <a:lvl3pPr algn="ctr" rtl="0" eaLnBrk="0" fontAlgn="base" hangingPunct="0">
        <a:spcBef>
          <a:spcPct val="0"/>
        </a:spcBef>
        <a:spcAft>
          <a:spcPct val="0"/>
        </a:spcAft>
        <a:defRPr sz="4400">
          <a:solidFill>
            <a:schemeClr val="tx2"/>
          </a:solidFill>
          <a:latin typeface="Algerian" pitchFamily="82" charset="0"/>
        </a:defRPr>
      </a:lvl3pPr>
      <a:lvl4pPr algn="ctr" rtl="0" eaLnBrk="0" fontAlgn="base" hangingPunct="0">
        <a:spcBef>
          <a:spcPct val="0"/>
        </a:spcBef>
        <a:spcAft>
          <a:spcPct val="0"/>
        </a:spcAft>
        <a:defRPr sz="4400">
          <a:solidFill>
            <a:schemeClr val="tx2"/>
          </a:solidFill>
          <a:latin typeface="Algerian" pitchFamily="82" charset="0"/>
        </a:defRPr>
      </a:lvl4pPr>
      <a:lvl5pPr algn="ctr" rtl="0" eaLnBrk="0" fontAlgn="base" hangingPunct="0">
        <a:spcBef>
          <a:spcPct val="0"/>
        </a:spcBef>
        <a:spcAft>
          <a:spcPct val="0"/>
        </a:spcAft>
        <a:defRPr sz="4400">
          <a:solidFill>
            <a:schemeClr val="tx2"/>
          </a:solidFill>
          <a:latin typeface="Algerian" pitchFamily="82" charset="0"/>
        </a:defRPr>
      </a:lvl5pPr>
      <a:lvl6pPr marL="457200" algn="ctr" rtl="0" fontAlgn="base">
        <a:spcBef>
          <a:spcPct val="0"/>
        </a:spcBef>
        <a:spcAft>
          <a:spcPct val="0"/>
        </a:spcAft>
        <a:defRPr sz="4400">
          <a:solidFill>
            <a:schemeClr val="tx2"/>
          </a:solidFill>
          <a:latin typeface="Algerian" pitchFamily="82" charset="0"/>
        </a:defRPr>
      </a:lvl6pPr>
      <a:lvl7pPr marL="914400" algn="ctr" rtl="0" fontAlgn="base">
        <a:spcBef>
          <a:spcPct val="0"/>
        </a:spcBef>
        <a:spcAft>
          <a:spcPct val="0"/>
        </a:spcAft>
        <a:defRPr sz="4400">
          <a:solidFill>
            <a:schemeClr val="tx2"/>
          </a:solidFill>
          <a:latin typeface="Algerian" pitchFamily="82" charset="0"/>
        </a:defRPr>
      </a:lvl7pPr>
      <a:lvl8pPr marL="1371600" algn="ctr" rtl="0" fontAlgn="base">
        <a:spcBef>
          <a:spcPct val="0"/>
        </a:spcBef>
        <a:spcAft>
          <a:spcPct val="0"/>
        </a:spcAft>
        <a:defRPr sz="4400">
          <a:solidFill>
            <a:schemeClr val="tx2"/>
          </a:solidFill>
          <a:latin typeface="Algerian" pitchFamily="82" charset="0"/>
        </a:defRPr>
      </a:lvl8pPr>
      <a:lvl9pPr marL="1828800" algn="ctr" rtl="0" fontAlgn="base">
        <a:spcBef>
          <a:spcPct val="0"/>
        </a:spcBef>
        <a:spcAft>
          <a:spcPct val="0"/>
        </a:spcAft>
        <a:defRPr sz="4400">
          <a:solidFill>
            <a:schemeClr val="tx2"/>
          </a:solidFill>
          <a:latin typeface="Algerian" pitchFamily="8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permalink.php?story_fbid=184163778269279&amp;id=100001137799638" TargetMode="External"/><Relationship Id="rId7" Type="http://schemas.openxmlformats.org/officeDocument/2006/relationships/hyperlink" Target="https://www.facebook.com/Smashvillee" TargetMode="External"/><Relationship Id="rId2" Type="http://schemas.openxmlformats.org/officeDocument/2006/relationships/hyperlink" Target="https://www.facebook.com/profile.php?id=100001137799638" TargetMode="External"/><Relationship Id="rId1" Type="http://schemas.openxmlformats.org/officeDocument/2006/relationships/slideLayout" Target="../slideLayouts/slideLayout2.xml"/><Relationship Id="rId6" Type="http://schemas.openxmlformats.org/officeDocument/2006/relationships/hyperlink" Target="https://www.facebook.com/mobile/" TargetMode="External"/><Relationship Id="rId5" Type="http://schemas.openxmlformats.org/officeDocument/2006/relationships/hyperlink" Target="https://www.facebook.com/profile.php?id=100001038757168" TargetMode="External"/><Relationship Id="rId4" Type="http://schemas.openxmlformats.org/officeDocument/2006/relationships/hyperlink" Target="https://www.facebook.com/mobile/?v=web"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914400" y="609600"/>
            <a:ext cx="7391400" cy="1323975"/>
          </a:xfrm>
          <a:prstGeom prst="rect">
            <a:avLst/>
          </a:prstGeom>
          <a:noFill/>
          <a:ln w="9525">
            <a:noFill/>
            <a:miter lim="800000"/>
            <a:headEnd/>
            <a:tailEnd/>
          </a:ln>
        </p:spPr>
        <p:txBody>
          <a:bodyPr>
            <a:spAutoFit/>
          </a:bodyPr>
          <a:lstStyle/>
          <a:p>
            <a:pPr algn="ctr"/>
            <a:r>
              <a:rPr lang="en-US" sz="4000" b="1"/>
              <a:t>Gang School Safety Team</a:t>
            </a:r>
          </a:p>
          <a:p>
            <a:pPr algn="ctr"/>
            <a:r>
              <a:rPr lang="en-US" sz="4000"/>
              <a:t> </a:t>
            </a:r>
            <a:endParaRPr lang="en-US" sz="3600"/>
          </a:p>
        </p:txBody>
      </p:sp>
      <p:sp>
        <p:nvSpPr>
          <p:cNvPr id="17410" name="TextBox 11"/>
          <p:cNvSpPr txBox="1">
            <a:spLocks noChangeArrowheads="1"/>
          </p:cNvSpPr>
          <p:nvPr/>
        </p:nvSpPr>
        <p:spPr bwMode="auto">
          <a:xfrm>
            <a:off x="2133600" y="1371600"/>
            <a:ext cx="5105400" cy="1200150"/>
          </a:xfrm>
          <a:prstGeom prst="rect">
            <a:avLst/>
          </a:prstGeom>
          <a:noFill/>
          <a:ln w="9525">
            <a:noFill/>
            <a:miter lim="800000"/>
            <a:headEnd/>
            <a:tailEnd/>
          </a:ln>
        </p:spPr>
        <p:txBody>
          <a:bodyPr>
            <a:spAutoFit/>
          </a:bodyPr>
          <a:lstStyle/>
          <a:p>
            <a:pPr algn="ctr"/>
            <a:r>
              <a:rPr lang="en-US" sz="3600">
                <a:latin typeface="Blue Highway Linocut"/>
              </a:rPr>
              <a:t>A Joint Agency Based Intervention Strategy</a:t>
            </a:r>
          </a:p>
        </p:txBody>
      </p:sp>
      <p:sp>
        <p:nvSpPr>
          <p:cNvPr id="17411" name="TextBox 17"/>
          <p:cNvSpPr txBox="1">
            <a:spLocks noChangeArrowheads="1"/>
          </p:cNvSpPr>
          <p:nvPr/>
        </p:nvSpPr>
        <p:spPr bwMode="auto">
          <a:xfrm>
            <a:off x="3048000" y="5562600"/>
            <a:ext cx="4038600" cy="923925"/>
          </a:xfrm>
          <a:prstGeom prst="rect">
            <a:avLst/>
          </a:prstGeom>
          <a:noFill/>
          <a:ln w="9525">
            <a:noFill/>
            <a:miter lim="800000"/>
            <a:headEnd/>
            <a:tailEnd/>
          </a:ln>
        </p:spPr>
        <p:txBody>
          <a:bodyPr>
            <a:spAutoFit/>
          </a:bodyPr>
          <a:lstStyle/>
          <a:p>
            <a:r>
              <a:rPr lang="en-US">
                <a:latin typeface="Tahoma" pitchFamily="34" charset="0"/>
                <a:cs typeface="Tahoma" pitchFamily="34" charset="0"/>
              </a:rPr>
              <a:t>Sgt. Kenneth Boudreau</a:t>
            </a:r>
          </a:p>
          <a:p>
            <a:r>
              <a:rPr lang="en-US">
                <a:latin typeface="Tahoma" pitchFamily="34" charset="0"/>
                <a:cs typeface="Tahoma" pitchFamily="34" charset="0"/>
              </a:rPr>
              <a:t>Bureau of Organized Crime</a:t>
            </a:r>
          </a:p>
          <a:p>
            <a:r>
              <a:rPr lang="en-US">
                <a:latin typeface="Tahoma" pitchFamily="34" charset="0"/>
                <a:cs typeface="Tahoma" pitchFamily="34" charset="0"/>
              </a:rPr>
              <a:t>Gang Enforcement Division</a:t>
            </a:r>
          </a:p>
        </p:txBody>
      </p:sp>
      <p:pic>
        <p:nvPicPr>
          <p:cNvPr id="17412" name="Picture 19" descr="il_seal.jpg"/>
          <p:cNvPicPr>
            <a:picLocks noChangeAspect="1"/>
          </p:cNvPicPr>
          <p:nvPr/>
        </p:nvPicPr>
        <p:blipFill>
          <a:blip r:embed="rId3"/>
          <a:srcRect/>
          <a:stretch>
            <a:fillRect/>
          </a:stretch>
        </p:blipFill>
        <p:spPr bwMode="auto">
          <a:xfrm>
            <a:off x="3657600" y="2667000"/>
            <a:ext cx="1579563" cy="1463675"/>
          </a:xfrm>
          <a:prstGeom prst="rect">
            <a:avLst/>
          </a:prstGeom>
          <a:noFill/>
          <a:ln w="9525">
            <a:noFill/>
            <a:miter lim="800000"/>
            <a:headEnd/>
            <a:tailEnd/>
          </a:ln>
        </p:spPr>
      </p:pic>
      <p:sp>
        <p:nvSpPr>
          <p:cNvPr id="17413" name="Text Box 3"/>
          <p:cNvSpPr txBox="1">
            <a:spLocks noChangeArrowheads="1"/>
          </p:cNvSpPr>
          <p:nvPr/>
        </p:nvSpPr>
        <p:spPr bwMode="auto">
          <a:xfrm>
            <a:off x="3733800" y="4267200"/>
            <a:ext cx="1600200" cy="838200"/>
          </a:xfrm>
          <a:prstGeom prst="rect">
            <a:avLst/>
          </a:prstGeom>
          <a:solidFill>
            <a:srgbClr val="FFFFFF"/>
          </a:solidFill>
          <a:ln w="9525">
            <a:noFill/>
            <a:miter lim="800000"/>
            <a:headEnd/>
            <a:tailEnd/>
          </a:ln>
        </p:spPr>
        <p:txBody>
          <a:bodyPr/>
          <a:lstStyle/>
          <a:p>
            <a:pPr algn="ctr">
              <a:spcAft>
                <a:spcPts val="1000"/>
              </a:spcAft>
            </a:pPr>
            <a:r>
              <a:rPr lang="en-US" sz="1200" b="1">
                <a:latin typeface="Calibri" pitchFamily="34" charset="0"/>
                <a:cs typeface="Arial" charset="0"/>
              </a:rPr>
              <a:t>Office of the Chief Judge - Cook County Juvenile Probation</a:t>
            </a:r>
            <a:br>
              <a:rPr lang="en-US" sz="1200" b="1">
                <a:latin typeface="Calibri" pitchFamily="34" charset="0"/>
                <a:cs typeface="Arial" charset="0"/>
              </a:rPr>
            </a:br>
            <a:r>
              <a:rPr lang="en-US" sz="1200" b="1">
                <a:latin typeface="Calibri" pitchFamily="34" charset="0"/>
                <a:cs typeface="Arial" charset="0"/>
              </a:rPr>
              <a:t>Juvenile Justice Division</a:t>
            </a:r>
            <a:endParaRPr lang="en-US" sz="1200">
              <a:latin typeface="Arial" charset="0"/>
              <a:cs typeface="Arial" charset="0"/>
            </a:endParaRPr>
          </a:p>
        </p:txBody>
      </p:sp>
      <p:pic>
        <p:nvPicPr>
          <p:cNvPr id="17414" name="Picture 21" descr="Old%20Color%20Star.jpg"/>
          <p:cNvPicPr>
            <a:picLocks noChangeAspect="1"/>
          </p:cNvPicPr>
          <p:nvPr/>
        </p:nvPicPr>
        <p:blipFill>
          <a:blip r:embed="rId4"/>
          <a:srcRect/>
          <a:stretch>
            <a:fillRect/>
          </a:stretch>
        </p:blipFill>
        <p:spPr bwMode="auto">
          <a:xfrm>
            <a:off x="304800" y="2590800"/>
            <a:ext cx="1636713" cy="1554163"/>
          </a:xfrm>
          <a:prstGeom prst="rect">
            <a:avLst/>
          </a:prstGeom>
          <a:noFill/>
          <a:ln w="9525">
            <a:noFill/>
            <a:miter lim="800000"/>
            <a:headEnd/>
            <a:tailEnd/>
          </a:ln>
        </p:spPr>
      </p:pic>
      <p:sp>
        <p:nvSpPr>
          <p:cNvPr id="17415" name="Text Box 4"/>
          <p:cNvSpPr txBox="1">
            <a:spLocks noChangeArrowheads="1"/>
          </p:cNvSpPr>
          <p:nvPr/>
        </p:nvSpPr>
        <p:spPr bwMode="auto">
          <a:xfrm>
            <a:off x="228600" y="4191000"/>
            <a:ext cx="1646238" cy="685800"/>
          </a:xfrm>
          <a:prstGeom prst="rect">
            <a:avLst/>
          </a:prstGeom>
          <a:solidFill>
            <a:srgbClr val="FFFFFF"/>
          </a:solidFill>
          <a:ln w="9525">
            <a:noFill/>
            <a:miter lim="800000"/>
            <a:headEnd/>
            <a:tailEnd/>
          </a:ln>
        </p:spPr>
        <p:txBody>
          <a:bodyPr/>
          <a:lstStyle/>
          <a:p>
            <a:pPr algn="ctr">
              <a:spcAft>
                <a:spcPts val="1000"/>
              </a:spcAft>
            </a:pPr>
            <a:r>
              <a:rPr lang="en-US" sz="1200" b="1">
                <a:latin typeface="Calibri" pitchFamily="34" charset="0"/>
                <a:cs typeface="Arial" charset="0"/>
              </a:rPr>
              <a:t>Chicago Police Department</a:t>
            </a:r>
            <a:br>
              <a:rPr lang="en-US" sz="1200" b="1">
                <a:latin typeface="Calibri" pitchFamily="34" charset="0"/>
                <a:cs typeface="Arial" charset="0"/>
              </a:rPr>
            </a:br>
            <a:r>
              <a:rPr lang="en-US" sz="1200" b="1">
                <a:latin typeface="Calibri" pitchFamily="34" charset="0"/>
                <a:cs typeface="Arial" charset="0"/>
              </a:rPr>
              <a:t>Gang Enforcement Division </a:t>
            </a:r>
            <a:br>
              <a:rPr lang="en-US" sz="1200" b="1">
                <a:latin typeface="Calibri" pitchFamily="34" charset="0"/>
                <a:cs typeface="Arial" charset="0"/>
              </a:rPr>
            </a:br>
            <a:endParaRPr lang="en-US" sz="1200" b="1">
              <a:latin typeface="Calibri" pitchFamily="34" charset="0"/>
              <a:cs typeface="Arial" charset="0"/>
            </a:endParaRPr>
          </a:p>
          <a:p>
            <a:pPr algn="ctr">
              <a:spcAft>
                <a:spcPts val="1000"/>
              </a:spcAft>
            </a:pPr>
            <a:endParaRPr lang="en-US" sz="1100" b="1">
              <a:latin typeface="Calibri" pitchFamily="34" charset="0"/>
              <a:cs typeface="Arial" charset="0"/>
            </a:endParaRPr>
          </a:p>
          <a:p>
            <a:pPr algn="ctr">
              <a:spcAft>
                <a:spcPts val="1000"/>
              </a:spcAft>
            </a:pPr>
            <a:endParaRPr lang="en-US">
              <a:latin typeface="Arial" charset="0"/>
              <a:cs typeface="Arial" charset="0"/>
            </a:endParaRPr>
          </a:p>
        </p:txBody>
      </p:sp>
      <p:pic>
        <p:nvPicPr>
          <p:cNvPr id="17416" name="Picture 23" descr="logo-cps.gif"/>
          <p:cNvPicPr>
            <a:picLocks noChangeAspect="1"/>
          </p:cNvPicPr>
          <p:nvPr/>
        </p:nvPicPr>
        <p:blipFill>
          <a:blip r:embed="rId5"/>
          <a:srcRect/>
          <a:stretch>
            <a:fillRect/>
          </a:stretch>
        </p:blipFill>
        <p:spPr bwMode="auto">
          <a:xfrm>
            <a:off x="6477000" y="2743200"/>
            <a:ext cx="2351088" cy="1371600"/>
          </a:xfrm>
          <a:prstGeom prst="rect">
            <a:avLst/>
          </a:prstGeom>
          <a:noFill/>
          <a:ln w="9525">
            <a:noFill/>
            <a:miter lim="800000"/>
            <a:headEnd/>
            <a:tailEnd/>
          </a:ln>
        </p:spPr>
      </p:pic>
      <p:sp>
        <p:nvSpPr>
          <p:cNvPr id="17417" name="Text Box 5"/>
          <p:cNvSpPr txBox="1">
            <a:spLocks noChangeArrowheads="1"/>
          </p:cNvSpPr>
          <p:nvPr/>
        </p:nvSpPr>
        <p:spPr bwMode="auto">
          <a:xfrm>
            <a:off x="6781800" y="4191000"/>
            <a:ext cx="1676400" cy="762000"/>
          </a:xfrm>
          <a:prstGeom prst="rect">
            <a:avLst/>
          </a:prstGeom>
          <a:solidFill>
            <a:srgbClr val="FFFFFF"/>
          </a:solidFill>
          <a:ln w="9525">
            <a:noFill/>
            <a:miter lim="800000"/>
            <a:headEnd/>
            <a:tailEnd/>
          </a:ln>
        </p:spPr>
        <p:txBody>
          <a:bodyPr/>
          <a:lstStyle/>
          <a:p>
            <a:pPr algn="ctr">
              <a:spcAft>
                <a:spcPts val="1000"/>
              </a:spcAft>
            </a:pPr>
            <a:r>
              <a:rPr lang="en-US" sz="1200" b="1">
                <a:latin typeface="Calibri" pitchFamily="34" charset="0"/>
                <a:cs typeface="Arial" charset="0"/>
              </a:rPr>
              <a:t>Chicago Public Schools</a:t>
            </a:r>
            <a:br>
              <a:rPr lang="en-US" sz="1200" b="1">
                <a:latin typeface="Calibri" pitchFamily="34" charset="0"/>
                <a:cs typeface="Arial" charset="0"/>
              </a:rPr>
            </a:br>
            <a:r>
              <a:rPr lang="en-US" sz="1200" b="1">
                <a:latin typeface="Calibri" pitchFamily="34" charset="0"/>
                <a:cs typeface="Arial" charset="0"/>
              </a:rPr>
              <a:t>Office of School Safety and Security</a:t>
            </a:r>
            <a:endParaRPr lang="en-US" sz="120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838200"/>
            <a:ext cx="8229600" cy="914400"/>
          </a:xfrm>
        </p:spPr>
        <p:txBody>
          <a:bodyPr/>
          <a:lstStyle/>
          <a:p>
            <a:r>
              <a:rPr lang="en-US" smtClean="0"/>
              <a:t>KEY COMPONENTS</a:t>
            </a:r>
            <a:br>
              <a:rPr lang="en-US" smtClean="0"/>
            </a:br>
            <a:endParaRPr lang="en-US" smtClean="0"/>
          </a:p>
        </p:txBody>
      </p:sp>
      <p:sp>
        <p:nvSpPr>
          <p:cNvPr id="33794" name="Rectangle 5"/>
          <p:cNvSpPr>
            <a:spLocks noChangeArrowheads="1"/>
          </p:cNvSpPr>
          <p:nvPr/>
        </p:nvSpPr>
        <p:spPr bwMode="auto">
          <a:xfrm rot="10800000" flipV="1">
            <a:off x="381000" y="1525588"/>
            <a:ext cx="8305800" cy="400050"/>
          </a:xfrm>
          <a:prstGeom prst="rect">
            <a:avLst/>
          </a:prstGeom>
          <a:noFill/>
          <a:ln w="9525">
            <a:noFill/>
            <a:miter lim="800000"/>
            <a:headEnd/>
            <a:tailEnd/>
          </a:ln>
        </p:spPr>
        <p:txBody>
          <a:bodyPr>
            <a:spAutoFit/>
          </a:bodyPr>
          <a:lstStyle/>
          <a:p>
            <a:pPr>
              <a:buFont typeface="Arial" charset="0"/>
              <a:buChar char="•"/>
            </a:pPr>
            <a:r>
              <a:rPr lang="en-US" sz="2000"/>
              <a:t>   Joint Intervention Sessions Conducted (GSST, CCJPD, CPS)</a:t>
            </a:r>
          </a:p>
        </p:txBody>
      </p:sp>
      <p:sp>
        <p:nvSpPr>
          <p:cNvPr id="33795" name="Down Arrow 6"/>
          <p:cNvSpPr>
            <a:spLocks noChangeArrowheads="1"/>
          </p:cNvSpPr>
          <p:nvPr/>
        </p:nvSpPr>
        <p:spPr bwMode="auto">
          <a:xfrm>
            <a:off x="2133600" y="5791200"/>
            <a:ext cx="484188" cy="457200"/>
          </a:xfrm>
          <a:prstGeom prst="downArrow">
            <a:avLst>
              <a:gd name="adj1" fmla="val 50000"/>
              <a:gd name="adj2" fmla="val 50000"/>
            </a:avLst>
          </a:prstGeom>
          <a:solidFill>
            <a:schemeClr val="accent1"/>
          </a:solidFill>
          <a:ln w="57150" algn="ctr">
            <a:solidFill>
              <a:srgbClr val="FF0000"/>
            </a:solidFill>
            <a:round/>
            <a:headEnd/>
            <a:tailEnd type="triangle" w="med" len="med"/>
          </a:ln>
        </p:spPr>
        <p:txBody>
          <a:bodyPr/>
          <a:lstStyle/>
          <a:p>
            <a:endParaRPr lang="en-US"/>
          </a:p>
        </p:txBody>
      </p:sp>
      <p:sp>
        <p:nvSpPr>
          <p:cNvPr id="19461" name="Oval 7"/>
          <p:cNvSpPr>
            <a:spLocks noChangeArrowheads="1"/>
          </p:cNvSpPr>
          <p:nvPr/>
        </p:nvSpPr>
        <p:spPr bwMode="auto">
          <a:xfrm>
            <a:off x="152400" y="2057400"/>
            <a:ext cx="4724400" cy="2209800"/>
          </a:xfrm>
          <a:prstGeom prst="ellipse">
            <a:avLst/>
          </a:prstGeom>
          <a:solidFill>
            <a:schemeClr val="accent1"/>
          </a:solidFill>
          <a:ln w="57150" algn="ctr">
            <a:solidFill>
              <a:srgbClr val="FF0000"/>
            </a:solidFill>
            <a:round/>
            <a:headEnd/>
            <a:tailEnd type="triangle" w="med" len="med"/>
          </a:ln>
        </p:spPr>
        <p:txBody>
          <a:bodyPr/>
          <a:lstStyle/>
          <a:p>
            <a:pPr>
              <a:defRPr/>
            </a:pPr>
            <a:endParaRPr lang="en-US" dirty="0"/>
          </a:p>
          <a:p>
            <a:pPr>
              <a:defRPr/>
            </a:pPr>
            <a:endParaRPr lang="en-US" dirty="0"/>
          </a:p>
          <a:p>
            <a:pPr>
              <a:defRPr/>
            </a:pPr>
            <a:r>
              <a:rPr lang="en-US" dirty="0">
                <a:latin typeface="+mn-lt"/>
              </a:rPr>
              <a:t>-  Source of Conflict</a:t>
            </a:r>
          </a:p>
          <a:p>
            <a:pPr>
              <a:buFontTx/>
              <a:buChar char="-"/>
              <a:defRPr/>
            </a:pPr>
            <a:r>
              <a:rPr lang="en-US" dirty="0">
                <a:latin typeface="+mn-lt"/>
              </a:rPr>
              <a:t>  Likely offending group</a:t>
            </a:r>
          </a:p>
          <a:p>
            <a:pPr>
              <a:buFontTx/>
              <a:buChar char="-"/>
              <a:defRPr/>
            </a:pPr>
            <a:r>
              <a:rPr lang="en-US" dirty="0">
                <a:latin typeface="+mn-lt"/>
              </a:rPr>
              <a:t>  Likely retaliatory group</a:t>
            </a:r>
          </a:p>
          <a:p>
            <a:pPr>
              <a:buFontTx/>
              <a:buChar char="-"/>
              <a:defRPr/>
            </a:pPr>
            <a:r>
              <a:rPr lang="en-US" dirty="0">
                <a:latin typeface="+mn-lt"/>
              </a:rPr>
              <a:t>  Likely geographic location</a:t>
            </a:r>
          </a:p>
        </p:txBody>
      </p:sp>
      <p:sp>
        <p:nvSpPr>
          <p:cNvPr id="33797" name="TextBox 9"/>
          <p:cNvSpPr txBox="1">
            <a:spLocks noChangeArrowheads="1"/>
          </p:cNvSpPr>
          <p:nvPr/>
        </p:nvSpPr>
        <p:spPr bwMode="auto">
          <a:xfrm>
            <a:off x="381000" y="5791200"/>
            <a:ext cx="5181600" cy="369888"/>
          </a:xfrm>
          <a:prstGeom prst="rect">
            <a:avLst/>
          </a:prstGeom>
          <a:noFill/>
          <a:ln w="9525">
            <a:noFill/>
            <a:miter lim="800000"/>
            <a:headEnd/>
            <a:tailEnd/>
          </a:ln>
        </p:spPr>
        <p:txBody>
          <a:bodyPr>
            <a:spAutoFit/>
          </a:bodyPr>
          <a:lstStyle/>
          <a:p>
            <a:r>
              <a:rPr lang="en-US"/>
              <a:t>  </a:t>
            </a:r>
          </a:p>
        </p:txBody>
      </p:sp>
      <p:sp>
        <p:nvSpPr>
          <p:cNvPr id="19463" name="TextBox 10"/>
          <p:cNvSpPr txBox="1">
            <a:spLocks noChangeArrowheads="1"/>
          </p:cNvSpPr>
          <p:nvPr/>
        </p:nvSpPr>
        <p:spPr bwMode="auto">
          <a:xfrm>
            <a:off x="990600" y="2362200"/>
            <a:ext cx="3124200" cy="646113"/>
          </a:xfrm>
          <a:prstGeom prst="rect">
            <a:avLst/>
          </a:prstGeom>
          <a:noFill/>
          <a:ln w="9525">
            <a:noFill/>
            <a:miter lim="800000"/>
            <a:headEnd/>
            <a:tailEnd/>
          </a:ln>
        </p:spPr>
        <p:txBody>
          <a:bodyPr>
            <a:spAutoFit/>
          </a:bodyPr>
          <a:lstStyle/>
          <a:p>
            <a:pPr>
              <a:defRPr/>
            </a:pPr>
            <a:r>
              <a:rPr lang="en-US" dirty="0">
                <a:latin typeface="+mn-lt"/>
              </a:rPr>
              <a:t>Immediate  Violence Reduction Assessment</a:t>
            </a:r>
          </a:p>
        </p:txBody>
      </p:sp>
      <p:sp>
        <p:nvSpPr>
          <p:cNvPr id="33799" name="Oval 11"/>
          <p:cNvSpPr>
            <a:spLocks noChangeArrowheads="1"/>
          </p:cNvSpPr>
          <p:nvPr/>
        </p:nvSpPr>
        <p:spPr bwMode="auto">
          <a:xfrm>
            <a:off x="152400" y="4343400"/>
            <a:ext cx="4343400" cy="2286000"/>
          </a:xfrm>
          <a:prstGeom prst="ellipse">
            <a:avLst/>
          </a:prstGeom>
          <a:solidFill>
            <a:schemeClr val="accent1"/>
          </a:solidFill>
          <a:ln w="57150" algn="ctr">
            <a:solidFill>
              <a:srgbClr val="FF0000"/>
            </a:solidFill>
            <a:round/>
            <a:headEnd/>
            <a:tailEnd type="triangle" w="med" len="med"/>
          </a:ln>
        </p:spPr>
        <p:txBody>
          <a:bodyPr/>
          <a:lstStyle/>
          <a:p>
            <a:endParaRPr lang="en-US"/>
          </a:p>
        </p:txBody>
      </p:sp>
      <p:sp>
        <p:nvSpPr>
          <p:cNvPr id="19465" name="TextBox 12"/>
          <p:cNvSpPr txBox="1">
            <a:spLocks noChangeArrowheads="1"/>
          </p:cNvSpPr>
          <p:nvPr/>
        </p:nvSpPr>
        <p:spPr bwMode="auto">
          <a:xfrm>
            <a:off x="838200" y="4724400"/>
            <a:ext cx="3124200" cy="1754188"/>
          </a:xfrm>
          <a:prstGeom prst="rect">
            <a:avLst/>
          </a:prstGeom>
          <a:noFill/>
          <a:ln w="9525">
            <a:noFill/>
            <a:miter lim="800000"/>
            <a:headEnd/>
            <a:tailEnd/>
          </a:ln>
        </p:spPr>
        <p:txBody>
          <a:bodyPr>
            <a:spAutoFit/>
          </a:bodyPr>
          <a:lstStyle/>
          <a:p>
            <a:pPr>
              <a:defRPr/>
            </a:pPr>
            <a:r>
              <a:rPr lang="en-US" dirty="0"/>
              <a:t> </a:t>
            </a:r>
            <a:r>
              <a:rPr lang="en-US" dirty="0">
                <a:latin typeface="+mn-lt"/>
              </a:rPr>
              <a:t>Student Needs Assessment</a:t>
            </a:r>
          </a:p>
          <a:p>
            <a:pPr>
              <a:defRPr/>
            </a:pPr>
            <a:r>
              <a:rPr lang="en-US" dirty="0">
                <a:latin typeface="+mn-lt"/>
              </a:rPr>
              <a:t> - Student Safety Plan</a:t>
            </a:r>
          </a:p>
          <a:p>
            <a:pPr>
              <a:defRPr/>
            </a:pPr>
            <a:r>
              <a:rPr lang="en-US" dirty="0">
                <a:latin typeface="+mn-lt"/>
              </a:rPr>
              <a:t> - Relocation</a:t>
            </a:r>
          </a:p>
          <a:p>
            <a:pPr>
              <a:defRPr/>
            </a:pPr>
            <a:r>
              <a:rPr lang="en-US" dirty="0">
                <a:latin typeface="+mn-lt"/>
              </a:rPr>
              <a:t> - Referral to Social Service </a:t>
            </a:r>
          </a:p>
          <a:p>
            <a:pPr>
              <a:defRPr/>
            </a:pPr>
            <a:r>
              <a:rPr lang="en-US" dirty="0">
                <a:latin typeface="+mn-lt"/>
              </a:rPr>
              <a:t>   Agency</a:t>
            </a:r>
          </a:p>
          <a:p>
            <a:pPr>
              <a:defRPr/>
            </a:pPr>
            <a:r>
              <a:rPr lang="en-US" dirty="0"/>
              <a:t>    </a:t>
            </a:r>
          </a:p>
        </p:txBody>
      </p:sp>
      <p:cxnSp>
        <p:nvCxnSpPr>
          <p:cNvPr id="33801" name="Straight Arrow Connector 16"/>
          <p:cNvCxnSpPr>
            <a:cxnSpLocks noChangeShapeType="1"/>
          </p:cNvCxnSpPr>
          <p:nvPr/>
        </p:nvCxnSpPr>
        <p:spPr bwMode="auto">
          <a:xfrm>
            <a:off x="4953000" y="3048000"/>
            <a:ext cx="762000" cy="1588"/>
          </a:xfrm>
          <a:prstGeom prst="straightConnector1">
            <a:avLst/>
          </a:prstGeom>
          <a:noFill/>
          <a:ln w="57150" algn="ctr">
            <a:solidFill>
              <a:srgbClr val="FF0000"/>
            </a:solidFill>
            <a:round/>
            <a:headEnd/>
            <a:tailEnd type="arrow" w="med" len="med"/>
          </a:ln>
        </p:spPr>
      </p:cxnSp>
      <p:sp>
        <p:nvSpPr>
          <p:cNvPr id="19467" name="TextBox 17"/>
          <p:cNvSpPr txBox="1">
            <a:spLocks noChangeArrowheads="1"/>
          </p:cNvSpPr>
          <p:nvPr/>
        </p:nvSpPr>
        <p:spPr bwMode="auto">
          <a:xfrm>
            <a:off x="5715000" y="2057400"/>
            <a:ext cx="3276600" cy="2308225"/>
          </a:xfrm>
          <a:prstGeom prst="rect">
            <a:avLst/>
          </a:prstGeom>
          <a:noFill/>
          <a:ln w="9525">
            <a:noFill/>
            <a:miter lim="800000"/>
            <a:headEnd/>
            <a:tailEnd/>
          </a:ln>
        </p:spPr>
        <p:txBody>
          <a:bodyPr>
            <a:spAutoFit/>
          </a:bodyPr>
          <a:lstStyle/>
          <a:p>
            <a:pPr>
              <a:buFont typeface="Arial" charset="0"/>
              <a:buChar char="•"/>
              <a:defRPr/>
            </a:pPr>
            <a:r>
              <a:rPr lang="en-US" dirty="0">
                <a:latin typeface="+mn-lt"/>
              </a:rPr>
              <a:t>CPIC</a:t>
            </a:r>
          </a:p>
          <a:p>
            <a:pPr>
              <a:buFontTx/>
              <a:buChar char="-"/>
              <a:defRPr/>
            </a:pPr>
            <a:r>
              <a:rPr lang="en-US" dirty="0">
                <a:latin typeface="+mn-lt"/>
              </a:rPr>
              <a:t>Deployment </a:t>
            </a:r>
          </a:p>
          <a:p>
            <a:pPr>
              <a:defRPr/>
            </a:pPr>
            <a:r>
              <a:rPr lang="en-US" dirty="0">
                <a:latin typeface="+mn-lt"/>
              </a:rPr>
              <a:t>  District Law Enforcement</a:t>
            </a:r>
          </a:p>
          <a:p>
            <a:pPr>
              <a:defRPr/>
            </a:pPr>
            <a:r>
              <a:rPr lang="en-US" dirty="0">
                <a:latin typeface="+mn-lt"/>
              </a:rPr>
              <a:t>   Assets  </a:t>
            </a:r>
          </a:p>
          <a:p>
            <a:pPr>
              <a:buFont typeface="Arial" charset="0"/>
              <a:buChar char="•"/>
              <a:defRPr/>
            </a:pPr>
            <a:r>
              <a:rPr lang="en-US" dirty="0">
                <a:latin typeface="+mn-lt"/>
              </a:rPr>
              <a:t>OSSS</a:t>
            </a:r>
          </a:p>
          <a:p>
            <a:pPr>
              <a:defRPr/>
            </a:pPr>
            <a:r>
              <a:rPr lang="en-US" dirty="0">
                <a:latin typeface="+mn-lt"/>
              </a:rPr>
              <a:t>  Climate Teams</a:t>
            </a:r>
          </a:p>
          <a:p>
            <a:pPr>
              <a:buFont typeface="Arial" charset="0"/>
              <a:buChar char="•"/>
              <a:defRPr/>
            </a:pPr>
            <a:r>
              <a:rPr lang="en-US" dirty="0">
                <a:latin typeface="+mn-lt"/>
              </a:rPr>
              <a:t> </a:t>
            </a:r>
            <a:r>
              <a:rPr lang="en-US" dirty="0">
                <a:latin typeface="+mn-lt"/>
              </a:rPr>
              <a:t>Principal   </a:t>
            </a:r>
            <a:r>
              <a:rPr lang="en-US" dirty="0">
                <a:latin typeface="+mn-lt"/>
              </a:rPr>
              <a:t>In house </a:t>
            </a:r>
            <a:r>
              <a:rPr lang="en-US" dirty="0">
                <a:latin typeface="+mn-lt"/>
              </a:rPr>
              <a:t>   Security/Safe Passage </a:t>
            </a:r>
            <a:endParaRPr lang="en-US" dirty="0">
              <a:latin typeface="+mn-lt"/>
            </a:endParaRPr>
          </a:p>
        </p:txBody>
      </p:sp>
      <p:cxnSp>
        <p:nvCxnSpPr>
          <p:cNvPr id="33803" name="Straight Arrow Connector 18"/>
          <p:cNvCxnSpPr>
            <a:cxnSpLocks noChangeShapeType="1"/>
          </p:cNvCxnSpPr>
          <p:nvPr/>
        </p:nvCxnSpPr>
        <p:spPr bwMode="auto">
          <a:xfrm>
            <a:off x="4800600" y="5410200"/>
            <a:ext cx="762000" cy="1588"/>
          </a:xfrm>
          <a:prstGeom prst="straightConnector1">
            <a:avLst/>
          </a:prstGeom>
          <a:noFill/>
          <a:ln w="57150" algn="ctr">
            <a:solidFill>
              <a:srgbClr val="FF0000"/>
            </a:solidFill>
            <a:round/>
            <a:headEnd/>
            <a:tailEnd type="arrow" w="med" len="med"/>
          </a:ln>
        </p:spPr>
      </p:cxnSp>
      <p:sp>
        <p:nvSpPr>
          <p:cNvPr id="19469" name="Rectangle 19"/>
          <p:cNvSpPr>
            <a:spLocks noChangeArrowheads="1"/>
          </p:cNvSpPr>
          <p:nvPr/>
        </p:nvSpPr>
        <p:spPr bwMode="auto">
          <a:xfrm>
            <a:off x="5791200" y="4919663"/>
            <a:ext cx="3352800" cy="1754187"/>
          </a:xfrm>
          <a:prstGeom prst="rect">
            <a:avLst/>
          </a:prstGeom>
          <a:noFill/>
          <a:ln w="9525">
            <a:noFill/>
            <a:miter lim="800000"/>
            <a:headEnd/>
            <a:tailEnd/>
          </a:ln>
        </p:spPr>
        <p:txBody>
          <a:bodyPr>
            <a:spAutoFit/>
          </a:bodyPr>
          <a:lstStyle/>
          <a:p>
            <a:pPr>
              <a:buFont typeface="Arial" charset="0"/>
              <a:buChar char="•"/>
              <a:defRPr/>
            </a:pPr>
            <a:r>
              <a:rPr lang="en-US" dirty="0">
                <a:latin typeface="+mn-lt"/>
              </a:rPr>
              <a:t>OSSS</a:t>
            </a:r>
          </a:p>
          <a:p>
            <a:pPr>
              <a:buFont typeface="Arial" charset="0"/>
              <a:buChar char="•"/>
              <a:defRPr/>
            </a:pPr>
            <a:r>
              <a:rPr lang="en-US" dirty="0">
                <a:latin typeface="+mn-lt"/>
              </a:rPr>
              <a:t>Principal</a:t>
            </a:r>
          </a:p>
          <a:p>
            <a:pPr>
              <a:buFont typeface="Arial" charset="0"/>
              <a:buChar char="•"/>
              <a:defRPr/>
            </a:pPr>
            <a:r>
              <a:rPr lang="en-US" dirty="0">
                <a:latin typeface="+mn-lt"/>
              </a:rPr>
              <a:t> YAP</a:t>
            </a:r>
          </a:p>
          <a:p>
            <a:pPr>
              <a:buFont typeface="Arial" charset="0"/>
              <a:buChar char="•"/>
              <a:defRPr/>
            </a:pPr>
            <a:r>
              <a:rPr lang="en-US" dirty="0">
                <a:latin typeface="+mn-lt"/>
              </a:rPr>
              <a:t>Sister Referral  Agency</a:t>
            </a:r>
          </a:p>
          <a:p>
            <a:pPr>
              <a:buFont typeface="Arial" charset="0"/>
              <a:buChar char="•"/>
              <a:defRPr/>
            </a:pPr>
            <a:r>
              <a:rPr lang="en-US" dirty="0">
                <a:latin typeface="+mn-lt"/>
              </a:rPr>
              <a:t> Probation (adjust treatment)</a:t>
            </a:r>
          </a:p>
          <a:p>
            <a:pPr>
              <a:buFont typeface="Arial" charset="0"/>
              <a:buChar cha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533400" y="533400"/>
            <a:ext cx="8229600" cy="1143000"/>
          </a:xfrm>
        </p:spPr>
        <p:txBody>
          <a:bodyPr/>
          <a:lstStyle/>
          <a:p>
            <a:r>
              <a:rPr lang="en-US" smtClean="0"/>
              <a:t>Key Stakeholders and Participants </a:t>
            </a:r>
          </a:p>
        </p:txBody>
      </p:sp>
      <p:sp>
        <p:nvSpPr>
          <p:cNvPr id="35842" name="Text Placeholder 2"/>
          <p:cNvSpPr>
            <a:spLocks noGrp="1"/>
          </p:cNvSpPr>
          <p:nvPr>
            <p:ph type="body" sz="half" idx="1"/>
          </p:nvPr>
        </p:nvSpPr>
        <p:spPr>
          <a:xfrm>
            <a:off x="533400" y="1981200"/>
            <a:ext cx="7467600" cy="4525963"/>
          </a:xfrm>
        </p:spPr>
        <p:txBody>
          <a:bodyPr/>
          <a:lstStyle/>
          <a:p>
            <a:r>
              <a:rPr lang="en-US" smtClean="0"/>
              <a:t>Students</a:t>
            </a:r>
          </a:p>
          <a:p>
            <a:r>
              <a:rPr lang="en-US" smtClean="0"/>
              <a:t>Parents</a:t>
            </a:r>
          </a:p>
          <a:p>
            <a:r>
              <a:rPr lang="en-US" smtClean="0"/>
              <a:t>CPS Staff</a:t>
            </a:r>
          </a:p>
          <a:p>
            <a:r>
              <a:rPr lang="en-US" smtClean="0"/>
              <a:t>Police</a:t>
            </a:r>
          </a:p>
          <a:p>
            <a:r>
              <a:rPr lang="en-US" smtClean="0"/>
              <a:t>Cook County Probation</a:t>
            </a:r>
          </a:p>
          <a:p>
            <a:r>
              <a:rPr lang="en-US" smtClean="0"/>
              <a:t>Community Groups</a:t>
            </a:r>
          </a:p>
          <a:p>
            <a:r>
              <a:rPr lang="en-US" smtClean="0"/>
              <a:t>Faith Based Organizations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914400"/>
            <a:ext cx="8229600" cy="762000"/>
          </a:xfrm>
        </p:spPr>
        <p:txBody>
          <a:bodyPr/>
          <a:lstStyle/>
          <a:p>
            <a:pPr>
              <a:defRPr/>
            </a:pPr>
            <a:r>
              <a:rPr lang="en-US" dirty="0" smtClean="0">
                <a:latin typeface="+mn-lt"/>
              </a:rPr>
              <a:t>Participants of Intervention</a:t>
            </a:r>
            <a:br>
              <a:rPr lang="en-US" dirty="0" smtClean="0">
                <a:latin typeface="+mn-lt"/>
              </a:rPr>
            </a:br>
            <a:endParaRPr lang="en-US" dirty="0" smtClean="0">
              <a:latin typeface="+mn-lt"/>
            </a:endParaRPr>
          </a:p>
        </p:txBody>
      </p:sp>
      <p:sp>
        <p:nvSpPr>
          <p:cNvPr id="37890" name="Text Placeholder 2"/>
          <p:cNvSpPr>
            <a:spLocks noGrp="1"/>
          </p:cNvSpPr>
          <p:nvPr>
            <p:ph type="body" sz="half" idx="1"/>
          </p:nvPr>
        </p:nvSpPr>
        <p:spPr>
          <a:xfrm>
            <a:off x="1447800" y="2895600"/>
            <a:ext cx="6248400" cy="3048000"/>
          </a:xfrm>
        </p:spPr>
        <p:txBody>
          <a:bodyPr/>
          <a:lstStyle/>
          <a:p>
            <a:pPr>
              <a:buFontTx/>
              <a:buNone/>
            </a:pPr>
            <a:endParaRPr lang="en-US" smtClean="0"/>
          </a:p>
          <a:p>
            <a:endParaRPr lang="en-US" smtClean="0"/>
          </a:p>
          <a:p>
            <a:endParaRPr lang="en-US" smtClean="0"/>
          </a:p>
          <a:p>
            <a:pPr>
              <a:buFontTx/>
              <a:buNone/>
            </a:pPr>
            <a:endParaRPr lang="en-US" smtClean="0"/>
          </a:p>
        </p:txBody>
      </p:sp>
      <p:sp>
        <p:nvSpPr>
          <p:cNvPr id="20484" name="TextBox 4"/>
          <p:cNvSpPr txBox="1">
            <a:spLocks noChangeArrowheads="1"/>
          </p:cNvSpPr>
          <p:nvPr/>
        </p:nvSpPr>
        <p:spPr bwMode="auto">
          <a:xfrm>
            <a:off x="1447800" y="1447800"/>
            <a:ext cx="6477000" cy="2678113"/>
          </a:xfrm>
          <a:prstGeom prst="rect">
            <a:avLst/>
          </a:prstGeom>
          <a:noFill/>
          <a:ln w="9525">
            <a:noFill/>
            <a:miter lim="800000"/>
            <a:headEnd/>
            <a:tailEnd/>
          </a:ln>
        </p:spPr>
        <p:txBody>
          <a:bodyPr>
            <a:spAutoFit/>
          </a:bodyPr>
          <a:lstStyle/>
          <a:p>
            <a:pPr>
              <a:buFont typeface="Wingdings" pitchFamily="2" charset="2"/>
              <a:buChar char="ü"/>
              <a:defRPr/>
            </a:pPr>
            <a:r>
              <a:rPr lang="en-US" sz="2800" dirty="0">
                <a:latin typeface="+mn-lt"/>
              </a:rPr>
              <a:t>  Identified Student</a:t>
            </a:r>
          </a:p>
          <a:p>
            <a:pPr>
              <a:buFont typeface="Wingdings" pitchFamily="2" charset="2"/>
              <a:buChar char="ü"/>
              <a:defRPr/>
            </a:pPr>
            <a:r>
              <a:rPr lang="en-US" sz="2800" dirty="0">
                <a:latin typeface="+mn-lt"/>
              </a:rPr>
              <a:t>  CPS Staff Representative -usually Dean, Asst. Principal or Principal</a:t>
            </a:r>
          </a:p>
          <a:p>
            <a:pPr>
              <a:buFont typeface="Wingdings" pitchFamily="2" charset="2"/>
              <a:buChar char="ü"/>
              <a:defRPr/>
            </a:pPr>
            <a:r>
              <a:rPr lang="en-US" sz="2800" dirty="0">
                <a:latin typeface="+mn-lt"/>
              </a:rPr>
              <a:t> Gang Officer</a:t>
            </a:r>
          </a:p>
          <a:p>
            <a:pPr>
              <a:buFont typeface="Wingdings" pitchFamily="2" charset="2"/>
              <a:buChar char="ü"/>
              <a:defRPr/>
            </a:pPr>
            <a:r>
              <a:rPr lang="en-US" sz="2800" dirty="0">
                <a:latin typeface="+mn-lt"/>
              </a:rPr>
              <a:t> Parent and or Mentor if time permits</a:t>
            </a:r>
          </a:p>
          <a:p>
            <a:pPr>
              <a:buFont typeface="Wingdings" pitchFamily="2" charset="2"/>
              <a:buChar char="ü"/>
              <a:defRPr/>
            </a:pPr>
            <a:r>
              <a:rPr lang="en-US" sz="2800" dirty="0">
                <a:latin typeface="+mn-lt"/>
              </a:rPr>
              <a:t> Probation Officer if on Probation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US" dirty="0" smtClean="0">
                <a:latin typeface="+mn-lt"/>
              </a:rPr>
              <a:t>Conduct of the Intervention</a:t>
            </a:r>
          </a:p>
        </p:txBody>
      </p:sp>
      <p:sp>
        <p:nvSpPr>
          <p:cNvPr id="39938" name="Text Placeholder 2"/>
          <p:cNvSpPr>
            <a:spLocks noGrp="1"/>
          </p:cNvSpPr>
          <p:nvPr>
            <p:ph type="body" sz="half" idx="1"/>
          </p:nvPr>
        </p:nvSpPr>
        <p:spPr>
          <a:xfrm>
            <a:off x="457200" y="1600200"/>
            <a:ext cx="6248400" cy="4525963"/>
          </a:xfrm>
        </p:spPr>
        <p:txBody>
          <a:bodyPr/>
          <a:lstStyle/>
          <a:p>
            <a:r>
              <a:rPr lang="en-US" smtClean="0"/>
              <a:t>Location</a:t>
            </a:r>
          </a:p>
          <a:p>
            <a:r>
              <a:rPr lang="en-US" smtClean="0"/>
              <a:t>Private</a:t>
            </a:r>
          </a:p>
          <a:p>
            <a:r>
              <a:rPr lang="en-US" smtClean="0"/>
              <a:t>Away from view/knowledge of  student population</a:t>
            </a:r>
          </a:p>
          <a:p>
            <a:r>
              <a:rPr lang="en-US" smtClean="0"/>
              <a:t>CPS  identifies AND pulls student never the police</a:t>
            </a:r>
          </a:p>
          <a:p>
            <a:pPr>
              <a:buFontTx/>
              <a:buNone/>
            </a:pPr>
            <a:r>
              <a:rPr lang="en-US" smtClean="0"/>
              <a:t>  </a:t>
            </a:r>
          </a:p>
          <a:p>
            <a:pPr>
              <a:buFontTx/>
              <a:buNone/>
            </a:pPr>
            <a:r>
              <a:rPr lang="en-US" smtClean="0"/>
              <a:t> </a:t>
            </a:r>
          </a:p>
        </p:txBody>
      </p:sp>
      <p:sp>
        <p:nvSpPr>
          <p:cNvPr id="39939" name="TextBox 1"/>
          <p:cNvSpPr txBox="1">
            <a:spLocks noChangeArrowheads="1"/>
          </p:cNvSpPr>
          <p:nvPr/>
        </p:nvSpPr>
        <p:spPr bwMode="auto">
          <a:xfrm>
            <a:off x="304800" y="5029200"/>
            <a:ext cx="8458200" cy="923925"/>
          </a:xfrm>
          <a:prstGeom prst="rect">
            <a:avLst/>
          </a:prstGeom>
          <a:noFill/>
          <a:ln w="9525">
            <a:noFill/>
            <a:miter lim="800000"/>
            <a:headEnd/>
            <a:tailEnd/>
          </a:ln>
        </p:spPr>
        <p:txBody>
          <a:bodyPr>
            <a:spAutoFit/>
          </a:bodyPr>
          <a:lstStyle/>
          <a:p>
            <a:r>
              <a:rPr lang="en-US">
                <a:latin typeface="Tahoma" pitchFamily="34" charset="0"/>
                <a:cs typeface="Tahoma" pitchFamily="34" charset="0"/>
              </a:rPr>
              <a:t>These are not non-custodial interrogations. Officers are not there to investigate shooting, If student reveals he/she is eye witness , circ witness or 3</a:t>
            </a:r>
            <a:r>
              <a:rPr lang="en-US" baseline="30000">
                <a:latin typeface="Tahoma" pitchFamily="34" charset="0"/>
                <a:cs typeface="Tahoma" pitchFamily="34" charset="0"/>
              </a:rPr>
              <a:t>rd</a:t>
            </a:r>
            <a:r>
              <a:rPr lang="en-US">
                <a:latin typeface="Tahoma" pitchFamily="34" charset="0"/>
                <a:cs typeface="Tahoma" pitchFamily="34" charset="0"/>
              </a:rPr>
              <a:t> party BOD is notified-intervention terminated.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3400" y="685800"/>
            <a:ext cx="8229600"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Conduct of the Individual Intervention</a:t>
            </a:r>
          </a:p>
        </p:txBody>
      </p:sp>
      <p:sp>
        <p:nvSpPr>
          <p:cNvPr id="22531" name="TextBox 5"/>
          <p:cNvSpPr txBox="1">
            <a:spLocks noChangeArrowheads="1"/>
          </p:cNvSpPr>
          <p:nvPr/>
        </p:nvSpPr>
        <p:spPr bwMode="auto">
          <a:xfrm>
            <a:off x="304800" y="2057400"/>
            <a:ext cx="5715000" cy="4216400"/>
          </a:xfrm>
          <a:prstGeom prst="rect">
            <a:avLst/>
          </a:prstGeom>
          <a:noFill/>
          <a:ln w="9525">
            <a:noFill/>
            <a:miter lim="800000"/>
            <a:headEnd/>
            <a:tailEnd/>
          </a:ln>
        </p:spPr>
        <p:txBody>
          <a:bodyPr>
            <a:spAutoFit/>
          </a:bodyPr>
          <a:lstStyle/>
          <a:p>
            <a:pPr>
              <a:buFont typeface="Wingdings" pitchFamily="2" charset="2"/>
              <a:buChar char="Ø"/>
              <a:defRPr/>
            </a:pPr>
            <a:r>
              <a:rPr lang="en-US" sz="2000" dirty="0">
                <a:latin typeface="+mn-lt"/>
              </a:rPr>
              <a:t> Introduction--- Purpose</a:t>
            </a:r>
          </a:p>
          <a:p>
            <a:pPr>
              <a:buFont typeface="Wingdings" pitchFamily="2" charset="2"/>
              <a:buChar char="Ø"/>
              <a:defRPr/>
            </a:pPr>
            <a:r>
              <a:rPr lang="en-US" sz="2000" dirty="0">
                <a:latin typeface="+mn-lt"/>
              </a:rPr>
              <a:t> Informal</a:t>
            </a:r>
          </a:p>
          <a:p>
            <a:pPr>
              <a:buFont typeface="Wingdings" pitchFamily="2" charset="2"/>
              <a:buChar char="Ø"/>
              <a:defRPr/>
            </a:pPr>
            <a:r>
              <a:rPr lang="en-US" sz="2000" dirty="0">
                <a:latin typeface="+mn-lt"/>
              </a:rPr>
              <a:t> Candid Discussion about students exposure to violence and its impact</a:t>
            </a:r>
          </a:p>
          <a:p>
            <a:pPr>
              <a:buFont typeface="Wingdings" pitchFamily="2" charset="2"/>
              <a:buChar char="Ø"/>
              <a:defRPr/>
            </a:pPr>
            <a:r>
              <a:rPr lang="en-US" sz="2000" dirty="0">
                <a:latin typeface="+mn-lt"/>
              </a:rPr>
              <a:t> Students fears </a:t>
            </a:r>
          </a:p>
          <a:p>
            <a:pPr>
              <a:buFont typeface="Wingdings" pitchFamily="2" charset="2"/>
              <a:buChar char="Ø"/>
              <a:defRPr/>
            </a:pPr>
            <a:r>
              <a:rPr lang="en-US" sz="2000" dirty="0">
                <a:latin typeface="+mn-lt"/>
              </a:rPr>
              <a:t> Engage student in problem solving</a:t>
            </a:r>
          </a:p>
          <a:p>
            <a:pPr>
              <a:buFont typeface="Wingdings" pitchFamily="2" charset="2"/>
              <a:buChar char="Ø"/>
              <a:defRPr/>
            </a:pPr>
            <a:r>
              <a:rPr lang="en-US" sz="2000" dirty="0">
                <a:latin typeface="+mn-lt"/>
              </a:rPr>
              <a:t> Address cognitive dissonance- </a:t>
            </a:r>
          </a:p>
          <a:p>
            <a:pPr>
              <a:defRPr/>
            </a:pPr>
            <a:r>
              <a:rPr lang="en-US" sz="2000" dirty="0">
                <a:latin typeface="+mn-lt"/>
              </a:rPr>
              <a:t>    Tree of support</a:t>
            </a:r>
          </a:p>
          <a:p>
            <a:pPr>
              <a:buFont typeface="Wingdings" pitchFamily="2" charset="2"/>
              <a:buChar char="Ø"/>
              <a:defRPr/>
            </a:pPr>
            <a:r>
              <a:rPr lang="en-US" sz="2000" dirty="0">
                <a:latin typeface="+mn-lt"/>
              </a:rPr>
              <a:t> Engage Motivational enhancement techniques</a:t>
            </a:r>
          </a:p>
          <a:p>
            <a:pPr>
              <a:defRPr/>
            </a:pPr>
            <a:r>
              <a:rPr lang="en-US" sz="2000" dirty="0">
                <a:latin typeface="+mn-lt"/>
              </a:rPr>
              <a:t>     Their goals and a map of how to get them </a:t>
            </a:r>
          </a:p>
          <a:p>
            <a:pPr>
              <a:buFont typeface="Wingdings" pitchFamily="2" charset="2"/>
              <a:buChar char="Ø"/>
              <a:defRPr/>
            </a:pPr>
            <a:r>
              <a:rPr lang="en-US" sz="2000" dirty="0">
                <a:latin typeface="+mn-lt"/>
              </a:rPr>
              <a:t> Do not discuss actual incident rather cause and solution</a:t>
            </a:r>
          </a:p>
          <a:p>
            <a:pPr>
              <a:buFont typeface="Wingdings" pitchFamily="2" charset="2"/>
              <a:buChar char="Ø"/>
              <a:defRPr/>
            </a:pPr>
            <a:endParaRPr lang="en-US" sz="2800" dirty="0"/>
          </a:p>
        </p:txBody>
      </p:sp>
      <p:sp>
        <p:nvSpPr>
          <p:cNvPr id="7" name="TextBox 6"/>
          <p:cNvSpPr txBox="1">
            <a:spLocks noChangeArrowheads="1"/>
          </p:cNvSpPr>
          <p:nvPr/>
        </p:nvSpPr>
        <p:spPr bwMode="auto">
          <a:xfrm>
            <a:off x="3810000" y="1981200"/>
            <a:ext cx="4495800" cy="2862263"/>
          </a:xfrm>
          <a:prstGeom prst="rect">
            <a:avLst/>
          </a:prstGeom>
          <a:noFill/>
          <a:ln w="9525">
            <a:noFill/>
            <a:miter lim="800000"/>
            <a:headEnd/>
            <a:tailEnd/>
          </a:ln>
        </p:spPr>
        <p:txBody>
          <a:bodyPr>
            <a:spAutoFit/>
          </a:bodyPr>
          <a:lstStyle/>
          <a:p>
            <a:r>
              <a:rPr lang="en-US" sz="6000" b="1">
                <a:solidFill>
                  <a:srgbClr val="FF0000"/>
                </a:solidFill>
              </a:rPr>
              <a:t>WRAP  AROUND STRATEGY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09600" y="1066800"/>
            <a:ext cx="8229600" cy="1143000"/>
          </a:xfrm>
        </p:spPr>
        <p:txBody>
          <a:bodyPr/>
          <a:lstStyle/>
          <a:p>
            <a:r>
              <a:rPr lang="en-US" sz="4000" smtClean="0"/>
              <a:t>Conduct of the Group Intervention-Same Gang </a:t>
            </a:r>
            <a:r>
              <a:rPr lang="en-US" smtClean="0"/>
              <a:t/>
            </a:r>
            <a:br>
              <a:rPr lang="en-US" smtClean="0"/>
            </a:br>
            <a:endParaRPr lang="en-US" smtClean="0"/>
          </a:p>
        </p:txBody>
      </p:sp>
      <p:sp>
        <p:nvSpPr>
          <p:cNvPr id="44034" name="Content Placeholder 2"/>
          <p:cNvSpPr>
            <a:spLocks noGrp="1"/>
          </p:cNvSpPr>
          <p:nvPr>
            <p:ph idx="1"/>
          </p:nvPr>
        </p:nvSpPr>
        <p:spPr>
          <a:xfrm>
            <a:off x="381000" y="2133600"/>
            <a:ext cx="8229600" cy="4525963"/>
          </a:xfrm>
        </p:spPr>
        <p:txBody>
          <a:bodyPr/>
          <a:lstStyle/>
          <a:p>
            <a:r>
              <a:rPr lang="en-US" sz="2400" smtClean="0"/>
              <a:t>CPS identifies all victim associates emphasis on likely students who will engage in retaliation</a:t>
            </a:r>
          </a:p>
          <a:p>
            <a:r>
              <a:rPr lang="en-US" sz="2400" smtClean="0"/>
              <a:t>Prearranged with parent notification and presence</a:t>
            </a:r>
          </a:p>
          <a:p>
            <a:r>
              <a:rPr lang="en-US" sz="2400" smtClean="0"/>
              <a:t>State the Problem- give group overview and purpose of meeting and consequences of continued activity </a:t>
            </a:r>
          </a:p>
          <a:p>
            <a:r>
              <a:rPr lang="en-US" sz="2400" smtClean="0"/>
              <a:t>Encourage Parents and engage-- express their fears and hopes </a:t>
            </a:r>
          </a:p>
          <a:p>
            <a:r>
              <a:rPr lang="en-US" sz="2400" smtClean="0"/>
              <a:t>Engage all in problem solving</a:t>
            </a:r>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To Be Effective</a:t>
            </a:r>
          </a:p>
        </p:txBody>
      </p:sp>
      <p:sp>
        <p:nvSpPr>
          <p:cNvPr id="46082" name="Content Placeholder 2"/>
          <p:cNvSpPr>
            <a:spLocks noGrp="1"/>
          </p:cNvSpPr>
          <p:nvPr>
            <p:ph idx="1"/>
          </p:nvPr>
        </p:nvSpPr>
        <p:spPr>
          <a:xfrm>
            <a:off x="152400" y="1752600"/>
            <a:ext cx="4114800" cy="4525963"/>
          </a:xfrm>
        </p:spPr>
        <p:txBody>
          <a:bodyPr/>
          <a:lstStyle/>
          <a:p>
            <a:r>
              <a:rPr lang="en-US" sz="2000" smtClean="0"/>
              <a:t>Must know history of gang and violence</a:t>
            </a:r>
          </a:p>
          <a:p>
            <a:r>
              <a:rPr lang="en-US" sz="2000" smtClean="0"/>
              <a:t>Must know gang membership and hierarchy</a:t>
            </a:r>
          </a:p>
          <a:p>
            <a:r>
              <a:rPr lang="en-US" sz="2000" smtClean="0"/>
              <a:t>Must know gang territories</a:t>
            </a:r>
          </a:p>
          <a:p>
            <a:r>
              <a:rPr lang="en-US" sz="2000" smtClean="0"/>
              <a:t>Must know gang(s) activities</a:t>
            </a:r>
          </a:p>
          <a:p>
            <a:r>
              <a:rPr lang="en-US" sz="2000" smtClean="0"/>
              <a:t>Must know gang monikers' and graffiti</a:t>
            </a:r>
          </a:p>
          <a:p>
            <a:r>
              <a:rPr lang="en-US" sz="2000" smtClean="0"/>
              <a:t>Must know gang conflicts</a:t>
            </a:r>
          </a:p>
          <a:p>
            <a:r>
              <a:rPr lang="en-US" sz="2000" smtClean="0"/>
              <a:t>Anniversary dates of victims </a:t>
            </a:r>
          </a:p>
          <a:p>
            <a:r>
              <a:rPr lang="en-US" sz="2000" smtClean="0"/>
              <a:t>Avoid judgment(s) </a:t>
            </a:r>
          </a:p>
        </p:txBody>
      </p:sp>
      <p:sp>
        <p:nvSpPr>
          <p:cNvPr id="24580" name="TextBox 3"/>
          <p:cNvSpPr txBox="1">
            <a:spLocks noChangeArrowheads="1"/>
          </p:cNvSpPr>
          <p:nvPr/>
        </p:nvSpPr>
        <p:spPr bwMode="auto">
          <a:xfrm>
            <a:off x="4724400" y="1828800"/>
            <a:ext cx="3962400" cy="2308225"/>
          </a:xfrm>
          <a:prstGeom prst="rect">
            <a:avLst/>
          </a:prstGeom>
          <a:noFill/>
          <a:ln w="9525">
            <a:noFill/>
            <a:miter lim="800000"/>
            <a:headEnd/>
            <a:tailEnd/>
          </a:ln>
        </p:spPr>
        <p:txBody>
          <a:bodyPr>
            <a:spAutoFit/>
          </a:bodyPr>
          <a:lstStyle/>
          <a:p>
            <a:pPr>
              <a:buFont typeface="Arial" charset="0"/>
              <a:buChar char="•"/>
              <a:defRPr/>
            </a:pPr>
            <a:r>
              <a:rPr lang="en-US" sz="2000" dirty="0"/>
              <a:t>  </a:t>
            </a:r>
            <a:r>
              <a:rPr lang="en-US" sz="2000" dirty="0">
                <a:latin typeface="+mn-lt"/>
              </a:rPr>
              <a:t>Must know Disturbances/fights in school</a:t>
            </a:r>
          </a:p>
          <a:p>
            <a:pPr>
              <a:buFont typeface="Arial" charset="0"/>
              <a:buChar char="•"/>
              <a:defRPr/>
            </a:pPr>
            <a:r>
              <a:rPr lang="en-US" sz="2000" dirty="0">
                <a:latin typeface="+mn-lt"/>
              </a:rPr>
              <a:t>  Routes of students</a:t>
            </a:r>
          </a:p>
          <a:p>
            <a:pPr>
              <a:buFont typeface="Arial" charset="0"/>
              <a:buChar char="•"/>
              <a:defRPr/>
            </a:pPr>
            <a:r>
              <a:rPr lang="en-US" sz="2000" dirty="0">
                <a:latin typeface="+mn-lt"/>
              </a:rPr>
              <a:t> Conflicts to and from school</a:t>
            </a:r>
          </a:p>
          <a:p>
            <a:pPr>
              <a:buFont typeface="Arial" charset="0"/>
              <a:buChar char="•"/>
              <a:defRPr/>
            </a:pPr>
            <a:r>
              <a:rPr lang="en-US" sz="2000" dirty="0">
                <a:latin typeface="+mn-lt"/>
              </a:rPr>
              <a:t> Students family/siblings  involvement in gangs if any </a:t>
            </a:r>
            <a:endParaRPr lang="en-US" sz="2000" dirty="0">
              <a:latin typeface="+mn-lt"/>
            </a:endParaRPr>
          </a:p>
          <a:p>
            <a:pPr>
              <a:buFont typeface="Arial" charset="0"/>
              <a:buChar char="•"/>
              <a:defRPr/>
            </a:pPr>
            <a:r>
              <a:rPr lang="en-US" sz="2400" dirty="0">
                <a:latin typeface="+mn-lt"/>
              </a:rPr>
              <a:t>SOCIAL MEDIA </a:t>
            </a:r>
            <a:r>
              <a:rPr lang="en-US" sz="2000" dirty="0">
                <a:latin typeface="+mn-lt"/>
              </a:rPr>
              <a:t> </a:t>
            </a:r>
            <a:endParaRPr lang="en-US" sz="20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571500" y="571500"/>
            <a:ext cx="7924800" cy="715963"/>
          </a:xfrm>
        </p:spPr>
        <p:txBody>
          <a:bodyPr/>
          <a:lstStyle/>
          <a:p>
            <a:r>
              <a:rPr lang="en-US" sz="3600" smtClean="0">
                <a:solidFill>
                  <a:schemeClr val="tx1"/>
                </a:solidFill>
                <a:latin typeface="Tahoma" pitchFamily="34" charset="0"/>
                <a:cs typeface="Tahoma" pitchFamily="34" charset="0"/>
              </a:rPr>
              <a:t>OUR  NEW CI- FACEBOOK- YOU TUBE</a:t>
            </a:r>
          </a:p>
        </p:txBody>
      </p:sp>
      <p:sp>
        <p:nvSpPr>
          <p:cNvPr id="48130" name="TextBox 4"/>
          <p:cNvSpPr txBox="1">
            <a:spLocks noChangeArrowheads="1"/>
          </p:cNvSpPr>
          <p:nvPr/>
        </p:nvSpPr>
        <p:spPr bwMode="auto">
          <a:xfrm>
            <a:off x="762000" y="1287463"/>
            <a:ext cx="7543800" cy="5570537"/>
          </a:xfrm>
          <a:prstGeom prst="rect">
            <a:avLst/>
          </a:prstGeom>
          <a:noFill/>
          <a:ln w="9525">
            <a:noFill/>
            <a:miter lim="800000"/>
            <a:headEnd/>
            <a:tailEnd/>
          </a:ln>
        </p:spPr>
        <p:txBody>
          <a:bodyPr>
            <a:spAutoFit/>
          </a:bodyPr>
          <a:lstStyle/>
          <a:p>
            <a:pPr marL="285750" indent="-285750">
              <a:buFont typeface="Wingdings" pitchFamily="2" charset="2"/>
              <a:buChar char="ü"/>
            </a:pPr>
            <a:r>
              <a:rPr lang="en-US" sz="2400"/>
              <a:t> </a:t>
            </a:r>
            <a:r>
              <a:rPr lang="en-US" sz="2800">
                <a:latin typeface="Tahoma" pitchFamily="34" charset="0"/>
                <a:cs typeface="Tahoma" pitchFamily="34" charset="0"/>
              </a:rPr>
              <a:t>Identify Criminal Association- What Gang</a:t>
            </a:r>
          </a:p>
          <a:p>
            <a:pPr marL="285750" indent="-285750">
              <a:buFont typeface="Wingdings" pitchFamily="2" charset="2"/>
              <a:buChar char="ü"/>
            </a:pPr>
            <a:r>
              <a:rPr lang="en-US" sz="2800">
                <a:latin typeface="Tahoma" pitchFamily="34" charset="0"/>
                <a:cs typeface="Tahoma" pitchFamily="34" charset="0"/>
              </a:rPr>
              <a:t>Identify Members</a:t>
            </a:r>
          </a:p>
          <a:p>
            <a:pPr marL="285750" indent="-285750">
              <a:buFont typeface="Wingdings" pitchFamily="2" charset="2"/>
              <a:buChar char="ü"/>
            </a:pPr>
            <a:r>
              <a:rPr lang="en-US" sz="2800">
                <a:latin typeface="Tahoma" pitchFamily="34" charset="0"/>
                <a:cs typeface="Tahoma" pitchFamily="34" charset="0"/>
              </a:rPr>
              <a:t> Identify Associates</a:t>
            </a:r>
          </a:p>
          <a:p>
            <a:pPr marL="285750" indent="-285750">
              <a:buFont typeface="Wingdings" pitchFamily="2" charset="2"/>
              <a:buChar char="ü"/>
            </a:pPr>
            <a:r>
              <a:rPr lang="en-US" sz="2800">
                <a:latin typeface="Tahoma" pitchFamily="34" charset="0"/>
                <a:cs typeface="Tahoma" pitchFamily="34" charset="0"/>
              </a:rPr>
              <a:t> Identify Alliances</a:t>
            </a:r>
          </a:p>
          <a:p>
            <a:pPr marL="285750" indent="-285750">
              <a:buFont typeface="Wingdings" pitchFamily="2" charset="2"/>
              <a:buChar char="ü"/>
            </a:pPr>
            <a:r>
              <a:rPr lang="en-US" sz="2800">
                <a:latin typeface="Tahoma" pitchFamily="34" charset="0"/>
                <a:cs typeface="Tahoma" pitchFamily="34" charset="0"/>
              </a:rPr>
              <a:t> Identify Rivals and Emerging Conflict</a:t>
            </a:r>
          </a:p>
          <a:p>
            <a:pPr marL="285750" indent="-285750">
              <a:buFont typeface="Wingdings" pitchFamily="2" charset="2"/>
              <a:buChar char="ü"/>
            </a:pPr>
            <a:r>
              <a:rPr lang="en-US" sz="2800">
                <a:latin typeface="Tahoma" pitchFamily="34" charset="0"/>
                <a:cs typeface="Tahoma" pitchFamily="34" charset="0"/>
              </a:rPr>
              <a:t> Identify Gang Boundaries or Locations </a:t>
            </a:r>
          </a:p>
          <a:p>
            <a:pPr marL="285750" indent="-285750">
              <a:buFont typeface="Wingdings" pitchFamily="2" charset="2"/>
              <a:buChar char="ü"/>
            </a:pPr>
            <a:r>
              <a:rPr lang="en-US" sz="2800">
                <a:latin typeface="Tahoma" pitchFamily="34" charset="0"/>
                <a:cs typeface="Tahoma" pitchFamily="34" charset="0"/>
              </a:rPr>
              <a:t> Identify Nicknames </a:t>
            </a:r>
          </a:p>
          <a:p>
            <a:pPr marL="285750" indent="-285750">
              <a:buFont typeface="Wingdings" pitchFamily="2" charset="2"/>
              <a:buChar char="ü"/>
            </a:pPr>
            <a:r>
              <a:rPr lang="en-US" sz="2800">
                <a:latin typeface="Tahoma" pitchFamily="34" charset="0"/>
                <a:cs typeface="Tahoma" pitchFamily="34" charset="0"/>
              </a:rPr>
              <a:t> Identify Stature in Gang</a:t>
            </a:r>
          </a:p>
          <a:p>
            <a:pPr marL="285750" indent="-285750">
              <a:buFont typeface="Wingdings" pitchFamily="2" charset="2"/>
              <a:buChar char="ü"/>
            </a:pPr>
            <a:r>
              <a:rPr lang="en-US" sz="2800">
                <a:latin typeface="Tahoma" pitchFamily="34" charset="0"/>
                <a:cs typeface="Tahoma" pitchFamily="34" charset="0"/>
              </a:rPr>
              <a:t> Identify Gang Monikers, Hand Signs, Graffiti</a:t>
            </a:r>
          </a:p>
          <a:p>
            <a:pPr marL="285750" indent="-285750">
              <a:buFont typeface="Wingdings" pitchFamily="2" charset="2"/>
              <a:buChar char="ü"/>
            </a:pPr>
            <a:r>
              <a:rPr lang="en-US" sz="2800">
                <a:latin typeface="Tahoma" pitchFamily="34" charset="0"/>
                <a:cs typeface="Tahoma" pitchFamily="34" charset="0"/>
              </a:rPr>
              <a:t> Monitor Gang Events and Parties</a:t>
            </a:r>
          </a:p>
          <a:p>
            <a:pPr marL="285750" indent="-285750">
              <a:buFont typeface="Wingdings" pitchFamily="2" charset="2"/>
              <a:buChar char="ü"/>
            </a:pPr>
            <a:r>
              <a:rPr lang="en-US" sz="2800">
                <a:latin typeface="Tahoma" pitchFamily="34" charset="0"/>
                <a:cs typeface="Tahoma" pitchFamily="34" charset="0"/>
              </a:rPr>
              <a:t> Identify Witnesses to an Incident </a:t>
            </a:r>
          </a:p>
          <a:p>
            <a:pPr marL="285750" indent="-285750">
              <a:buFont typeface="Wingdings" pitchFamily="2" charset="2"/>
              <a:buChar char="ü"/>
            </a:pPr>
            <a:endParaRPr lang="en-US" sz="2400">
              <a:latin typeface="Tahoma" pitchFamily="34" charset="0"/>
              <a:cs typeface="Tahoma" pitchFamily="34" charset="0"/>
            </a:endParaRPr>
          </a:p>
          <a:p>
            <a:pPr marL="285750" indent="-285750">
              <a:buFont typeface="Wingdings" pitchFamily="2" charset="2"/>
              <a:buChar char="ü"/>
            </a:pPr>
            <a:endParaRPr lang="en-US" sz="240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85800" y="228600"/>
            <a:ext cx="7924800" cy="1417638"/>
          </a:xfrm>
        </p:spPr>
        <p:txBody>
          <a:bodyPr/>
          <a:lstStyle/>
          <a:p>
            <a:r>
              <a:rPr lang="en-US" sz="3600" smtClean="0">
                <a:solidFill>
                  <a:schemeClr val="tx1"/>
                </a:solidFill>
              </a:rPr>
              <a:t>HOW CAN WE USE IT </a:t>
            </a:r>
          </a:p>
        </p:txBody>
      </p:sp>
      <p:sp>
        <p:nvSpPr>
          <p:cNvPr id="50178" name="Content Placeholder 2"/>
          <p:cNvSpPr>
            <a:spLocks noGrp="1"/>
          </p:cNvSpPr>
          <p:nvPr>
            <p:ph sz="quarter" idx="4294967295"/>
          </p:nvPr>
        </p:nvSpPr>
        <p:spPr>
          <a:xfrm>
            <a:off x="609600" y="1600200"/>
            <a:ext cx="7924800" cy="4114800"/>
          </a:xfrm>
        </p:spPr>
        <p:txBody>
          <a:bodyPr/>
          <a:lstStyle/>
          <a:p>
            <a:r>
              <a:rPr lang="en-US" sz="2800" smtClean="0"/>
              <a:t>Officer Safety- First and Foremost</a:t>
            </a:r>
          </a:p>
          <a:p>
            <a:r>
              <a:rPr lang="en-US" sz="2800" smtClean="0"/>
              <a:t>Identify likely Shooter’s </a:t>
            </a:r>
          </a:p>
          <a:p>
            <a:r>
              <a:rPr lang="en-US" sz="2800" smtClean="0"/>
              <a:t>Additional Information for Title III, Pen Register etc.</a:t>
            </a:r>
          </a:p>
          <a:p>
            <a:r>
              <a:rPr lang="en-US" sz="2800" smtClean="0"/>
              <a:t>Search Warrant</a:t>
            </a:r>
          </a:p>
          <a:p>
            <a:r>
              <a:rPr lang="en-US" sz="2800" smtClean="0"/>
              <a:t>Documentary Search Warrant</a:t>
            </a:r>
          </a:p>
          <a:p>
            <a:r>
              <a:rPr lang="en-US" sz="2800" smtClean="0"/>
              <a:t>Establishing Motive</a:t>
            </a:r>
          </a:p>
          <a:p>
            <a:r>
              <a:rPr lang="en-US" sz="2800" smtClean="0"/>
              <a:t>GREAT FOR SENTENCING HEARING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z="3600" smtClean="0">
                <a:solidFill>
                  <a:schemeClr val="tx1"/>
                </a:solidFill>
                <a:latin typeface="Tahoma" pitchFamily="34" charset="0"/>
                <a:cs typeface="Tahoma" pitchFamily="34" charset="0"/>
              </a:rPr>
              <a:t>HOW CAN WE USE IT </a:t>
            </a:r>
            <a:endParaRPr lang="en-US" smtClean="0">
              <a:solidFill>
                <a:schemeClr val="tx1"/>
              </a:solidFill>
              <a:latin typeface="Tahoma" pitchFamily="34" charset="0"/>
              <a:cs typeface="Tahoma" pitchFamily="34" charset="0"/>
            </a:endParaRPr>
          </a:p>
        </p:txBody>
      </p:sp>
      <p:sp>
        <p:nvSpPr>
          <p:cNvPr id="51202" name="Content Placeholder 2"/>
          <p:cNvSpPr>
            <a:spLocks noGrp="1"/>
          </p:cNvSpPr>
          <p:nvPr>
            <p:ph sz="quarter" idx="4294967295"/>
          </p:nvPr>
        </p:nvSpPr>
        <p:spPr>
          <a:xfrm>
            <a:off x="609600" y="1600200"/>
            <a:ext cx="7924800" cy="4114800"/>
          </a:xfrm>
        </p:spPr>
        <p:txBody>
          <a:bodyPr/>
          <a:lstStyle/>
          <a:p>
            <a:r>
              <a:rPr lang="en-US" smtClean="0"/>
              <a:t>Deployment Strategies </a:t>
            </a:r>
          </a:p>
          <a:p>
            <a:r>
              <a:rPr lang="en-US" smtClean="0"/>
              <a:t>Predictor of Future Violence</a:t>
            </a:r>
          </a:p>
          <a:p>
            <a:r>
              <a:rPr lang="en-US" smtClean="0"/>
              <a:t>Linking of Violence</a:t>
            </a:r>
          </a:p>
          <a:p>
            <a:r>
              <a:rPr lang="en-US" smtClean="0"/>
              <a:t>Violating Terms of Parole and or Probation OR Extending Terms </a:t>
            </a:r>
          </a:p>
          <a:p>
            <a:r>
              <a:rPr lang="en-US" smtClean="0"/>
              <a:t>Identifying EMAIL Accounts,, Cellular Telephone Numbers, PayPal Accounts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762000" y="609600"/>
            <a:ext cx="7772400" cy="1066800"/>
          </a:xfrm>
        </p:spPr>
        <p:txBody>
          <a:bodyPr/>
          <a:lstStyle/>
          <a:p>
            <a:r>
              <a:rPr lang="en-US" smtClean="0"/>
              <a:t>KEY CONCEPTS</a:t>
            </a:r>
          </a:p>
        </p:txBody>
      </p:sp>
      <p:sp>
        <p:nvSpPr>
          <p:cNvPr id="21506" name="Subtitle 2"/>
          <p:cNvSpPr>
            <a:spLocks noGrp="1"/>
          </p:cNvSpPr>
          <p:nvPr>
            <p:ph type="subTitle" idx="1"/>
          </p:nvPr>
        </p:nvSpPr>
        <p:spPr>
          <a:xfrm>
            <a:off x="1143000" y="1752600"/>
            <a:ext cx="6400800" cy="5105400"/>
          </a:xfrm>
        </p:spPr>
        <p:txBody>
          <a:bodyPr/>
          <a:lstStyle/>
          <a:p>
            <a:pPr algn="l">
              <a:buFontTx/>
              <a:buChar char="•"/>
            </a:pPr>
            <a:r>
              <a:rPr lang="en-US" smtClean="0"/>
              <a:t>Intelligence Led </a:t>
            </a:r>
            <a:r>
              <a:rPr lang="en-US" sz="2800" smtClean="0"/>
              <a:t>Policing</a:t>
            </a:r>
            <a:r>
              <a:rPr lang="en-US" sz="1800" smtClean="0"/>
              <a:t>- originally articulated as a law enforcement operational strategy that sought to reduce crime through the combined use of crime analysis and criminal intelligence in order to determine crime reduction tactics that concentrate on the enforcement and prevention of criminal offender activity, with a focus on </a:t>
            </a:r>
            <a:r>
              <a:rPr lang="en-US" sz="1800" u="sng" smtClean="0"/>
              <a:t>active</a:t>
            </a:r>
            <a:r>
              <a:rPr lang="en-US" sz="1800" smtClean="0"/>
              <a:t> and </a:t>
            </a:r>
            <a:r>
              <a:rPr lang="en-US" sz="1800" u="sng" smtClean="0"/>
              <a:t>recidivist</a:t>
            </a:r>
            <a:r>
              <a:rPr lang="en-US" sz="1800" smtClean="0"/>
              <a:t> offenders , {Ratcliffe, JH (2008) }</a:t>
            </a:r>
          </a:p>
          <a:p>
            <a:pPr algn="l">
              <a:buFontTx/>
              <a:buChar char="•"/>
            </a:pPr>
            <a:r>
              <a:rPr lang="en-US" smtClean="0"/>
              <a:t>Evidence Based Policing </a:t>
            </a:r>
            <a:r>
              <a:rPr lang="en-US" sz="1800" smtClean="0"/>
              <a:t>is a style of policing that uses research to create or change policies to increase effectiveness  {Sherman , L (1998)}</a:t>
            </a:r>
          </a:p>
          <a:p>
            <a:pPr algn="l"/>
            <a:r>
              <a:rPr lang="en-US" sz="1800" smtClean="0"/>
              <a:t>      - Small Group Dynamics {Lewin ,K (1943)}</a:t>
            </a:r>
          </a:p>
          <a:p>
            <a:pPr algn="l"/>
            <a:r>
              <a:rPr lang="en-US" sz="1800" smtClean="0"/>
              <a:t>      -  Cycle of Violence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838200" y="609600"/>
            <a:ext cx="7924800" cy="1143000"/>
          </a:xfrm>
        </p:spPr>
        <p:txBody>
          <a:bodyPr/>
          <a:lstStyle/>
          <a:p>
            <a:r>
              <a:rPr lang="en-US" sz="5400" smtClean="0">
                <a:solidFill>
                  <a:schemeClr val="tx1"/>
                </a:solidFill>
              </a:rPr>
              <a:t>Case Study-TOOKA</a:t>
            </a:r>
          </a:p>
        </p:txBody>
      </p:sp>
      <p:sp>
        <p:nvSpPr>
          <p:cNvPr id="4" name="TextBox 3"/>
          <p:cNvSpPr txBox="1"/>
          <p:nvPr/>
        </p:nvSpPr>
        <p:spPr>
          <a:xfrm>
            <a:off x="838200" y="1952625"/>
            <a:ext cx="7467600" cy="1816100"/>
          </a:xfrm>
          <a:prstGeom prst="rect">
            <a:avLst/>
          </a:prstGeom>
          <a:noFill/>
        </p:spPr>
        <p:txBody>
          <a:bodyPr>
            <a:spAutoFit/>
          </a:bodyPr>
          <a:lstStyle/>
          <a:p>
            <a:r>
              <a:rPr lang="en-US" sz="1600"/>
              <a:t>Homicide of "S.T.L." member:                       </a:t>
            </a:r>
          </a:p>
          <a:p>
            <a:r>
              <a:rPr lang="en-US" sz="1600" b="1">
                <a:latin typeface="Arial" charset="0"/>
                <a:cs typeface="Times New Roman" pitchFamily="18" charset="0"/>
              </a:rPr>
              <a:t>12-JAN-11                                                           602 E. 63</a:t>
            </a:r>
            <a:r>
              <a:rPr lang="en-US" sz="1600" b="1" baseline="30000">
                <a:latin typeface="Arial" charset="0"/>
                <a:cs typeface="Times New Roman" pitchFamily="18" charset="0"/>
              </a:rPr>
              <a:t>rd</a:t>
            </a:r>
            <a:r>
              <a:rPr lang="en-US" sz="1600" b="1">
                <a:latin typeface="Arial" charset="0"/>
                <a:cs typeface="Times New Roman" pitchFamily="18" charset="0"/>
              </a:rPr>
              <a:t> St.                       HT116872</a:t>
            </a:r>
            <a:endParaRPr lang="en-US" sz="1600">
              <a:latin typeface="Times New Roman" pitchFamily="18" charset="0"/>
              <a:cs typeface="Times New Roman" pitchFamily="18" charset="0"/>
            </a:endParaRPr>
          </a:p>
          <a:p>
            <a:r>
              <a:rPr lang="en-US" sz="1600" b="1">
                <a:latin typeface="Arial" charset="0"/>
                <a:cs typeface="Times New Roman" pitchFamily="18" charset="0"/>
              </a:rPr>
              <a:t>Victim:  Last Name -GREGORY, Shondale  AKA “Tooka” </a:t>
            </a:r>
            <a:endParaRPr lang="en-US" sz="1600">
              <a:latin typeface="Times New Roman" pitchFamily="18" charset="0"/>
              <a:cs typeface="Times New Roman" pitchFamily="18" charset="0"/>
            </a:endParaRPr>
          </a:p>
          <a:p>
            <a:r>
              <a:rPr lang="en-US" sz="1600" b="1">
                <a:solidFill>
                  <a:srgbClr val="FF0000"/>
                </a:solidFill>
                <a:latin typeface="Arial" charset="0"/>
                <a:cs typeface="Times New Roman" pitchFamily="18" charset="0"/>
              </a:rPr>
              <a:t>FB name Fitchmade Ohsixthreesaluteorshoot Fuqboy</a:t>
            </a:r>
            <a:endParaRPr lang="en-US" sz="1600">
              <a:latin typeface="Times New Roman" pitchFamily="18" charset="0"/>
              <a:cs typeface="Times New Roman" pitchFamily="18" charset="0"/>
            </a:endParaRPr>
          </a:p>
          <a:p>
            <a:r>
              <a:rPr lang="en-US" sz="1600" b="1">
                <a:latin typeface="Arial" charset="0"/>
                <a:cs typeface="Times New Roman" pitchFamily="18" charset="0"/>
              </a:rPr>
              <a:t>Gang Affiliation: St Lawrence (STL)</a:t>
            </a:r>
            <a:endParaRPr lang="en-US" sz="1600">
              <a:latin typeface="Times New Roman" pitchFamily="18" charset="0"/>
              <a:cs typeface="Times New Roman" pitchFamily="18" charset="0"/>
            </a:endParaRPr>
          </a:p>
          <a:p>
            <a:r>
              <a:rPr lang="en-US" sz="1600">
                <a:latin typeface="Arial" charset="0"/>
                <a:cs typeface="Times New Roman" pitchFamily="18" charset="0"/>
              </a:rPr>
              <a:t>Homicide of Phillips H.S. student, </a:t>
            </a:r>
            <a:endParaRPr lang="en-US" sz="1600">
              <a:latin typeface="Times New Roman" pitchFamily="18" charset="0"/>
              <a:cs typeface="Times New Roman" pitchFamily="18" charset="0"/>
            </a:endParaRPr>
          </a:p>
        </p:txBody>
      </p:sp>
      <p:pic>
        <p:nvPicPr>
          <p:cNvPr id="52227" name="Picture 2" descr="167721_174463655927703_100000922106666_373260_8061363_n"/>
          <p:cNvPicPr>
            <a:picLocks noChangeAspect="1" noChangeArrowheads="1"/>
          </p:cNvPicPr>
          <p:nvPr/>
        </p:nvPicPr>
        <p:blipFill>
          <a:blip r:embed="rId2"/>
          <a:srcRect/>
          <a:stretch>
            <a:fillRect/>
          </a:stretch>
        </p:blipFill>
        <p:spPr bwMode="auto">
          <a:xfrm>
            <a:off x="1828800" y="4343400"/>
            <a:ext cx="51435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1"/>
          <p:cNvSpPr txBox="1">
            <a:spLocks noChangeArrowheads="1"/>
          </p:cNvSpPr>
          <p:nvPr/>
        </p:nvSpPr>
        <p:spPr bwMode="auto">
          <a:xfrm>
            <a:off x="685800" y="609600"/>
            <a:ext cx="7848600" cy="1200150"/>
          </a:xfrm>
          <a:prstGeom prst="rect">
            <a:avLst/>
          </a:prstGeom>
          <a:noFill/>
          <a:ln w="9525">
            <a:noFill/>
            <a:miter lim="800000"/>
            <a:headEnd/>
            <a:tailEnd/>
          </a:ln>
        </p:spPr>
        <p:txBody>
          <a:bodyPr>
            <a:spAutoFit/>
          </a:bodyPr>
          <a:lstStyle/>
          <a:p>
            <a:r>
              <a:rPr lang="en-US" sz="3600">
                <a:latin typeface="Tahoma" pitchFamily="34" charset="0"/>
                <a:cs typeface="Tahoma" pitchFamily="34" charset="0"/>
              </a:rPr>
              <a:t>FACEBOOK and YOU TUBE YIELDED THE FOLLOWING</a:t>
            </a:r>
          </a:p>
        </p:txBody>
      </p:sp>
      <p:sp>
        <p:nvSpPr>
          <p:cNvPr id="53250" name="TextBox 3"/>
          <p:cNvSpPr txBox="1">
            <a:spLocks noChangeArrowheads="1"/>
          </p:cNvSpPr>
          <p:nvPr/>
        </p:nvSpPr>
        <p:spPr bwMode="auto">
          <a:xfrm>
            <a:off x="685800" y="2286000"/>
            <a:ext cx="7391400" cy="2032000"/>
          </a:xfrm>
          <a:prstGeom prst="rect">
            <a:avLst/>
          </a:prstGeom>
          <a:noFill/>
          <a:ln w="9525">
            <a:noFill/>
            <a:miter lim="800000"/>
            <a:headEnd/>
            <a:tailEnd/>
          </a:ln>
        </p:spPr>
        <p:txBody>
          <a:bodyPr>
            <a:spAutoFit/>
          </a:bodyPr>
          <a:lstStyle/>
          <a:p>
            <a:pPr marL="285750" indent="-285750">
              <a:buFont typeface="Wingdings" pitchFamily="2" charset="2"/>
              <a:buChar char="§"/>
            </a:pPr>
            <a:r>
              <a:rPr lang="en-US">
                <a:latin typeface="Tahoma" pitchFamily="34" charset="0"/>
                <a:cs typeface="Tahoma" pitchFamily="34" charset="0"/>
              </a:rPr>
              <a:t>Ongoing Violent Conflict</a:t>
            </a:r>
          </a:p>
          <a:p>
            <a:pPr marL="285750" indent="-285750">
              <a:buFont typeface="Wingdings" pitchFamily="2" charset="2"/>
              <a:buChar char="§"/>
            </a:pPr>
            <a:r>
              <a:rPr lang="en-US">
                <a:latin typeface="Tahoma" pitchFamily="34" charset="0"/>
                <a:cs typeface="Tahoma" pitchFamily="34" charset="0"/>
              </a:rPr>
              <a:t>Gang Alliances</a:t>
            </a:r>
          </a:p>
          <a:p>
            <a:pPr marL="285750" indent="-285750">
              <a:buFont typeface="Wingdings" pitchFamily="2" charset="2"/>
              <a:buChar char="§"/>
            </a:pPr>
            <a:r>
              <a:rPr lang="en-US">
                <a:latin typeface="Tahoma" pitchFamily="34" charset="0"/>
                <a:cs typeface="Tahoma" pitchFamily="34" charset="0"/>
              </a:rPr>
              <a:t>Gang Boundaries</a:t>
            </a:r>
          </a:p>
          <a:p>
            <a:pPr marL="285750" indent="-285750">
              <a:buFont typeface="Wingdings" pitchFamily="2" charset="2"/>
              <a:buChar char="§"/>
            </a:pPr>
            <a:r>
              <a:rPr lang="en-US">
                <a:latin typeface="Tahoma" pitchFamily="34" charset="0"/>
                <a:cs typeface="Tahoma" pitchFamily="34" charset="0"/>
              </a:rPr>
              <a:t>Gang Members</a:t>
            </a:r>
          </a:p>
          <a:p>
            <a:pPr marL="285750" indent="-285750">
              <a:buFont typeface="Wingdings" pitchFamily="2" charset="2"/>
              <a:buChar char="§"/>
            </a:pPr>
            <a:r>
              <a:rPr lang="en-US">
                <a:latin typeface="Tahoma" pitchFamily="34" charset="0"/>
                <a:cs typeface="Tahoma" pitchFamily="34" charset="0"/>
              </a:rPr>
              <a:t>Likely Shooters </a:t>
            </a:r>
          </a:p>
          <a:p>
            <a:pPr marL="285750" indent="-285750">
              <a:buFont typeface="Wingdings" pitchFamily="2" charset="2"/>
              <a:buChar char="§"/>
            </a:pPr>
            <a:r>
              <a:rPr lang="en-US">
                <a:latin typeface="Tahoma" pitchFamily="34" charset="0"/>
                <a:cs typeface="Tahoma" pitchFamily="34" charset="0"/>
              </a:rPr>
              <a:t>Gang antagonizing to exacerbate conflict</a:t>
            </a:r>
          </a:p>
          <a:p>
            <a:pPr marL="285750" indent="-285750">
              <a:buFont typeface="Wingdings" pitchFamily="2" charset="2"/>
              <a:buChar char="§"/>
            </a:pPr>
            <a:endParaRPr lang="en-US">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5800" y="685800"/>
            <a:ext cx="7924800" cy="6705600"/>
          </a:xfrm>
        </p:spPr>
        <p:txBody>
          <a:bodyPr>
            <a:noAutofit/>
          </a:bodyPr>
          <a:lstStyle/>
          <a:p>
            <a:pPr>
              <a:defRPr/>
            </a:pPr>
            <a:r>
              <a:rPr lang="en-US" sz="1050" b="1" dirty="0"/>
              <a:t>Below is an example of a Facebook page in which the user of the FB page was the victim of a homicide in January 2011.  </a:t>
            </a:r>
          </a:p>
          <a:p>
            <a:pPr>
              <a:defRPr/>
            </a:pPr>
            <a:r>
              <a:rPr lang="en-US" sz="1050" b="1" dirty="0"/>
              <a:t>Prior to Shondale Gregory's (AKA Tooka) homicide, comments are posted on victim's page identifying victim's gang association to be St. Lawrence Boys and rival gang also identified on victim's page as Young Money.  Three days prior to victim's homicide victim posted derogatory comments regarding deceased leader of the Young Money Gang, Eddrick Walker (AKA TY) on his page.</a:t>
            </a:r>
          </a:p>
          <a:p>
            <a:pPr>
              <a:defRPr/>
            </a:pPr>
            <a:r>
              <a:rPr lang="en-US" sz="1050" b="1" dirty="0"/>
              <a:t> </a:t>
            </a:r>
          </a:p>
          <a:p>
            <a:pPr>
              <a:defRPr/>
            </a:pPr>
            <a:r>
              <a:rPr lang="en-US" sz="1050" b="1" dirty="0"/>
              <a:t>Facebook posts of homicide victim, Shondale Gregory, 3 days prior to his homicide</a:t>
            </a:r>
          </a:p>
          <a:p>
            <a:pPr>
              <a:defRPr/>
            </a:pPr>
            <a:r>
              <a:rPr lang="en-US" sz="1050" b="1" dirty="0" err="1" smtClean="0">
                <a:hlinkClick r:id="rId2"/>
              </a:rPr>
              <a:t>Fitchmade</a:t>
            </a:r>
            <a:r>
              <a:rPr lang="en-US" sz="1050" b="1" dirty="0" smtClean="0">
                <a:hlinkClick r:id="rId2"/>
              </a:rPr>
              <a:t> </a:t>
            </a:r>
            <a:r>
              <a:rPr lang="en-US" sz="1050" b="1" dirty="0">
                <a:hlinkClick r:id="rId2"/>
              </a:rPr>
              <a:t>Ohsixthreesaluteorshoot Fuqboy</a:t>
            </a:r>
            <a:r>
              <a:rPr lang="en-US" sz="1050" b="1" dirty="0"/>
              <a:t> posts</a:t>
            </a:r>
          </a:p>
          <a:p>
            <a:pPr>
              <a:defRPr/>
            </a:pPr>
            <a:r>
              <a:rPr lang="en-US" sz="1050" b="1" dirty="0"/>
              <a:t>Man muthafckas need 2 keep our name out dey mouth....muthafuckas shouldnt be lackn...KEEP MA TEAM NAME OUT YALL MOUTH WE S.T.L....BANG BANG BITCH...</a:t>
            </a:r>
          </a:p>
          <a:p>
            <a:pPr>
              <a:defRPr/>
            </a:pPr>
            <a:r>
              <a:rPr lang="en-US" sz="1050" dirty="0">
                <a:hlinkClick r:id="rId3"/>
              </a:rPr>
              <a:t>January 9 at 11:03am</a:t>
            </a:r>
            <a:r>
              <a:rPr lang="en-US" sz="1050" dirty="0"/>
              <a:t> via </a:t>
            </a:r>
            <a:r>
              <a:rPr lang="en-US" sz="1050" dirty="0">
                <a:hlinkClick r:id="rId4"/>
              </a:rPr>
              <a:t>Mobile Web</a:t>
            </a:r>
            <a:endParaRPr lang="en-US" sz="1050" dirty="0"/>
          </a:p>
          <a:p>
            <a:pPr>
              <a:defRPr/>
            </a:pPr>
            <a:r>
              <a:rPr lang="en-US" sz="1050" b="1" dirty="0">
                <a:hlinkClick r:id="rId5"/>
              </a:rPr>
              <a:t>Robin Petties</a:t>
            </a:r>
            <a:r>
              <a:rPr lang="en-US" sz="1050" b="1" dirty="0"/>
              <a:t> posts</a:t>
            </a:r>
            <a:endParaRPr lang="en-US" sz="1050" dirty="0"/>
          </a:p>
          <a:p>
            <a:pPr>
              <a:defRPr/>
            </a:pPr>
            <a:r>
              <a:rPr lang="en-US" sz="1050" dirty="0"/>
              <a:t> 	yhu s.t.l wowww, s.t.l k...wat who mad </a:t>
            </a:r>
          </a:p>
          <a:p>
            <a:pPr>
              <a:defRPr/>
            </a:pPr>
            <a:r>
              <a:rPr lang="en-US" sz="1050" dirty="0"/>
              <a:t>January 9 at 11:19am via </a:t>
            </a:r>
            <a:r>
              <a:rPr lang="en-US" sz="1050" dirty="0">
                <a:hlinkClick r:id="rId6"/>
              </a:rPr>
              <a:t>Facebook Mobile</a:t>
            </a:r>
            <a:endParaRPr lang="en-US" sz="1050" dirty="0"/>
          </a:p>
          <a:p>
            <a:pPr>
              <a:defRPr/>
            </a:pPr>
            <a:r>
              <a:rPr lang="en-US" sz="1050" b="1" dirty="0">
                <a:hlinkClick r:id="rId2"/>
              </a:rPr>
              <a:t>Fitchmade Ohsixthreesaluteorshoot Fuqboy</a:t>
            </a:r>
            <a:r>
              <a:rPr lang="en-US" sz="1050" b="1" dirty="0"/>
              <a:t> posts</a:t>
            </a:r>
            <a:endParaRPr lang="en-US" sz="1050" dirty="0"/>
          </a:p>
          <a:p>
            <a:pPr>
              <a:defRPr/>
            </a:pPr>
            <a:r>
              <a:rPr lang="en-US" sz="1050" dirty="0"/>
              <a:t>‎@keya im finna call yhu....ROBIN BITCH WATCH UR MOUTH YHU ASKN WHO MAD BITCH YHU MAD...S.T.L TILL DHA DEATH OF MEH BANG BANG BITCH </a:t>
            </a:r>
          </a:p>
          <a:p>
            <a:pPr>
              <a:defRPr/>
            </a:pPr>
            <a:r>
              <a:rPr lang="en-US" sz="1050" dirty="0"/>
              <a:t>January 9 at 11:53am via </a:t>
            </a:r>
            <a:r>
              <a:rPr lang="en-US" sz="1050" dirty="0">
                <a:hlinkClick r:id="rId6"/>
              </a:rPr>
              <a:t>Facebook Mobile</a:t>
            </a:r>
            <a:r>
              <a:rPr lang="en-US" sz="1050" dirty="0"/>
              <a:t> · </a:t>
            </a:r>
          </a:p>
          <a:p>
            <a:pPr>
              <a:defRPr/>
            </a:pPr>
            <a:r>
              <a:rPr lang="en-US" sz="1050" b="1" dirty="0">
                <a:hlinkClick r:id="rId5"/>
              </a:rPr>
              <a:t>Robin Petties</a:t>
            </a:r>
            <a:r>
              <a:rPr lang="en-US" sz="1050" b="1" dirty="0"/>
              <a:t> posts</a:t>
            </a:r>
            <a:endParaRPr lang="en-US" sz="1050" dirty="0"/>
          </a:p>
          <a:p>
            <a:pPr>
              <a:defRPr/>
            </a:pPr>
            <a:r>
              <a:rPr lang="en-US" sz="1050" dirty="0"/>
              <a:t> tooka stop playn with meh wit yo goofey ass,young money till dha world end fuck...bitch </a:t>
            </a:r>
          </a:p>
          <a:p>
            <a:pPr>
              <a:defRPr/>
            </a:pPr>
            <a:r>
              <a:rPr lang="en-US" sz="1050" dirty="0"/>
              <a:t>January 9 at 12:03pm via </a:t>
            </a:r>
            <a:r>
              <a:rPr lang="en-US" sz="1050" dirty="0">
                <a:hlinkClick r:id="rId6"/>
              </a:rPr>
              <a:t>Facebook Mobile</a:t>
            </a:r>
            <a:endParaRPr lang="en-US" sz="1050" dirty="0"/>
          </a:p>
          <a:p>
            <a:pPr>
              <a:defRPr/>
            </a:pPr>
            <a:r>
              <a:rPr lang="en-US" sz="1050" b="1" dirty="0">
                <a:hlinkClick r:id="rId7"/>
              </a:rPr>
              <a:t>Keya Cash'out Ghurl</a:t>
            </a:r>
            <a:r>
              <a:rPr lang="en-US" sz="1050" b="1" dirty="0"/>
              <a:t> posts</a:t>
            </a:r>
            <a:endParaRPr lang="en-US" sz="1050" dirty="0"/>
          </a:p>
          <a:p>
            <a:pPr>
              <a:defRPr/>
            </a:pPr>
            <a:r>
              <a:rPr lang="en-US" sz="1050" dirty="0"/>
              <a:t> ‎-@Tooka Kall Meh Back Tooka Hunz We Dnt Beat </a:t>
            </a:r>
            <a:r>
              <a:rPr lang="en-US" sz="1050" dirty="0" err="1"/>
              <a:t>Dha</a:t>
            </a:r>
            <a:r>
              <a:rPr lang="en-US" sz="1050" dirty="0"/>
              <a:t> Keyboard Or </a:t>
            </a:r>
            <a:r>
              <a:rPr lang="en-US" sz="1050" dirty="0" err="1"/>
              <a:t>Sympathizee</a:t>
            </a:r>
            <a:r>
              <a:rPr lang="en-US" sz="1050" dirty="0"/>
              <a:t> </a:t>
            </a:r>
            <a:r>
              <a:rPr lang="en-US" sz="1050" dirty="0" err="1"/>
              <a:t>Fah</a:t>
            </a:r>
            <a:r>
              <a:rPr lang="en-US" sz="1050" dirty="0"/>
              <a:t> Silly Kids </a:t>
            </a:r>
            <a:r>
              <a:rPr lang="en-US" sz="1050" dirty="0" err="1"/>
              <a:t>Kut</a:t>
            </a:r>
            <a:r>
              <a:rPr lang="en-US" sz="1050" dirty="0"/>
              <a:t> </a:t>
            </a:r>
            <a:r>
              <a:rPr lang="en-US" sz="1050" dirty="0" err="1"/>
              <a:t>Dhat</a:t>
            </a:r>
            <a:r>
              <a:rPr lang="en-US" sz="1050" dirty="0"/>
              <a:t> </a:t>
            </a:r>
            <a:r>
              <a:rPr lang="en-US" sz="1050" dirty="0" err="1"/>
              <a:t>Shyt</a:t>
            </a:r>
            <a:r>
              <a:rPr lang="en-US" sz="1050" dirty="0"/>
              <a:t> Out </a:t>
            </a:r>
          </a:p>
          <a:p>
            <a:pPr>
              <a:defRPr/>
            </a:pPr>
            <a:r>
              <a:rPr lang="en-US" sz="1050" dirty="0"/>
              <a:t>January 9 at 12:09pm via </a:t>
            </a:r>
            <a:r>
              <a:rPr lang="en-US" sz="1050" dirty="0">
                <a:hlinkClick r:id="rId6"/>
              </a:rPr>
              <a:t>Facebook Mobile</a:t>
            </a:r>
            <a:r>
              <a:rPr lang="en-US" sz="1050" dirty="0"/>
              <a:t> · </a:t>
            </a:r>
          </a:p>
          <a:p>
            <a:pPr>
              <a:defRPr/>
            </a:pPr>
            <a:r>
              <a:rPr lang="en-US" sz="1050" b="1" dirty="0" err="1">
                <a:hlinkClick r:id="rId2"/>
              </a:rPr>
              <a:t>Fitchmade</a:t>
            </a:r>
            <a:r>
              <a:rPr lang="en-US" sz="1050" b="1" dirty="0">
                <a:hlinkClick r:id="rId2"/>
              </a:rPr>
              <a:t> </a:t>
            </a:r>
            <a:r>
              <a:rPr lang="en-US" sz="1050" b="1" dirty="0" err="1">
                <a:hlinkClick r:id="rId2"/>
              </a:rPr>
              <a:t>Ohsixthreesaluteorshoot</a:t>
            </a:r>
            <a:r>
              <a:rPr lang="en-US" sz="1050" b="1" dirty="0">
                <a:hlinkClick r:id="rId2"/>
              </a:rPr>
              <a:t> </a:t>
            </a:r>
            <a:r>
              <a:rPr lang="en-US" sz="1050" b="1" dirty="0" err="1">
                <a:hlinkClick r:id="rId2"/>
              </a:rPr>
              <a:t>Fuqboy</a:t>
            </a:r>
            <a:r>
              <a:rPr lang="en-US" sz="1050" b="1" dirty="0">
                <a:hlinkClick r:id="rId2"/>
              </a:rPr>
              <a:t> posts</a:t>
            </a:r>
            <a:endParaRPr lang="en-US" sz="1050" dirty="0"/>
          </a:p>
          <a:p>
            <a:pPr>
              <a:defRPr/>
            </a:pPr>
            <a:r>
              <a:rPr lang="en-US" sz="1050" b="1" dirty="0"/>
              <a:t> ROBIN YHU SCARY AS HELL...BITCH S.T.L,E.B.T,A.B.M,JARO CITY IN DHAT ORDER WE GOT SHOOTERS ON DECK ASK T.Y </a:t>
            </a:r>
            <a:endParaRPr lang="en-US" sz="1050" dirty="0"/>
          </a:p>
          <a:p>
            <a:pPr>
              <a:defRPr/>
            </a:pPr>
            <a:endParaRPr lang="en-US" sz="105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762000" y="1676400"/>
            <a:ext cx="7924800" cy="2438400"/>
          </a:xfrm>
        </p:spPr>
        <p:txBody>
          <a:bodyPr/>
          <a:lstStyle/>
          <a:p>
            <a:r>
              <a:rPr lang="en-US" sz="2000" b="1" smtClean="0">
                <a:latin typeface="Tahoma" pitchFamily="34" charset="0"/>
                <a:cs typeface="Tahoma" pitchFamily="34" charset="0"/>
              </a:rPr>
              <a:t>ROBIN YHU SCARY AS HELL...BITCH S.T.L,E.B.T,A.B.M,JARO CITY IN DHAT ORDER WE GOT SHOOTERS ON DECK ASK T.Y </a:t>
            </a:r>
            <a:r>
              <a:rPr lang="en-US" sz="2000" smtClean="0">
                <a:latin typeface="Tahoma" pitchFamily="34" charset="0"/>
                <a:cs typeface="Tahoma" pitchFamily="34" charset="0"/>
              </a:rPr>
              <a:t/>
            </a:r>
            <a:br>
              <a:rPr lang="en-US" sz="2000" smtClean="0">
                <a:latin typeface="Tahoma" pitchFamily="34" charset="0"/>
                <a:cs typeface="Tahoma" pitchFamily="34" charset="0"/>
              </a:rPr>
            </a:br>
            <a:r>
              <a:rPr lang="en-US" sz="2000" smtClean="0">
                <a:latin typeface="Tahoma" pitchFamily="34" charset="0"/>
                <a:cs typeface="Tahoma" pitchFamily="34" charset="0"/>
              </a:rPr>
              <a:t/>
            </a:r>
            <a:br>
              <a:rPr lang="en-US" sz="2000" smtClean="0">
                <a:latin typeface="Tahoma" pitchFamily="34" charset="0"/>
                <a:cs typeface="Tahoma" pitchFamily="34" charset="0"/>
              </a:rPr>
            </a:br>
            <a:endParaRPr lang="en-US" sz="2000" smtClean="0">
              <a:latin typeface="Tahoma" pitchFamily="34" charset="0"/>
              <a:cs typeface="Tahoma" pitchFamily="34" charset="0"/>
            </a:endParaRPr>
          </a:p>
        </p:txBody>
      </p:sp>
      <p:sp>
        <p:nvSpPr>
          <p:cNvPr id="55298" name="Content Placeholder 2"/>
          <p:cNvSpPr>
            <a:spLocks noGrp="1"/>
          </p:cNvSpPr>
          <p:nvPr>
            <p:ph sz="quarter" idx="4294967295"/>
          </p:nvPr>
        </p:nvSpPr>
        <p:spPr>
          <a:xfrm>
            <a:off x="762000" y="3505200"/>
            <a:ext cx="7696200" cy="2743200"/>
          </a:xfrm>
        </p:spPr>
        <p:txBody>
          <a:bodyPr/>
          <a:lstStyle/>
          <a:p>
            <a:r>
              <a:rPr lang="en-US" sz="1800" smtClean="0">
                <a:latin typeface="Tahoma" pitchFamily="34" charset="0"/>
                <a:cs typeface="Tahoma" pitchFamily="34" charset="0"/>
              </a:rPr>
              <a:t>STL= Saint Lawrence Boys</a:t>
            </a:r>
          </a:p>
          <a:p>
            <a:r>
              <a:rPr lang="en-US" sz="1800" smtClean="0">
                <a:latin typeface="Tahoma" pitchFamily="34" charset="0"/>
                <a:cs typeface="Tahoma" pitchFamily="34" charset="0"/>
              </a:rPr>
              <a:t>EBT= Everything But Trap</a:t>
            </a:r>
          </a:p>
          <a:p>
            <a:r>
              <a:rPr lang="en-US" sz="1800" smtClean="0">
                <a:latin typeface="Tahoma" pitchFamily="34" charset="0"/>
                <a:cs typeface="Tahoma" pitchFamily="34" charset="0"/>
              </a:rPr>
              <a:t>ABM= All About Money</a:t>
            </a:r>
          </a:p>
          <a:p>
            <a:r>
              <a:rPr lang="en-US" sz="1800" smtClean="0">
                <a:latin typeface="Tahoma" pitchFamily="34" charset="0"/>
                <a:cs typeface="Tahoma" pitchFamily="34" charset="0"/>
              </a:rPr>
              <a:t>Jaro City= Gang area named after homicide victim</a:t>
            </a:r>
          </a:p>
          <a:p>
            <a:r>
              <a:rPr lang="en-US" sz="1800" smtClean="0">
                <a:latin typeface="Tahoma" pitchFamily="34" charset="0"/>
                <a:cs typeface="Tahoma" pitchFamily="34" charset="0"/>
              </a:rPr>
              <a:t>TY Homicide Victim of Opposing Gang Eddrick Walker- Prince of Cottage Grove 21MAY09</a:t>
            </a:r>
          </a:p>
        </p:txBody>
      </p:sp>
      <p:sp>
        <p:nvSpPr>
          <p:cNvPr id="55299" name="TextBox 3"/>
          <p:cNvSpPr txBox="1">
            <a:spLocks noChangeArrowheads="1"/>
          </p:cNvSpPr>
          <p:nvPr/>
        </p:nvSpPr>
        <p:spPr bwMode="auto">
          <a:xfrm>
            <a:off x="609600" y="531813"/>
            <a:ext cx="7543800" cy="585787"/>
          </a:xfrm>
          <a:prstGeom prst="rect">
            <a:avLst/>
          </a:prstGeom>
          <a:noFill/>
          <a:ln w="9525">
            <a:noFill/>
            <a:miter lim="800000"/>
            <a:headEnd/>
            <a:tailEnd/>
          </a:ln>
        </p:spPr>
        <p:txBody>
          <a:bodyPr>
            <a:spAutoFit/>
          </a:bodyPr>
          <a:lstStyle/>
          <a:p>
            <a:pPr algn="ctr"/>
            <a:r>
              <a:rPr lang="en-US" sz="3200">
                <a:latin typeface="Tahoma" pitchFamily="34" charset="0"/>
                <a:cs typeface="Tahoma" pitchFamily="34" charset="0"/>
              </a:rPr>
              <a:t>Post reveals Gang Alliance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457200"/>
            <a:ext cx="8229600" cy="1143000"/>
          </a:xfrm>
        </p:spPr>
        <p:txBody>
          <a:bodyPr/>
          <a:lstStyle/>
          <a:p>
            <a:r>
              <a:rPr lang="en-US" sz="2800" smtClean="0">
                <a:latin typeface="Tahoma" pitchFamily="34" charset="0"/>
                <a:cs typeface="Tahoma" pitchFamily="34" charset="0"/>
              </a:rPr>
              <a:t>Analysis of  Related Posts yield Intelligence Product </a:t>
            </a:r>
          </a:p>
        </p:txBody>
      </p:sp>
      <p:sp>
        <p:nvSpPr>
          <p:cNvPr id="56322" name="Content Placeholder 2"/>
          <p:cNvSpPr>
            <a:spLocks noGrp="1"/>
          </p:cNvSpPr>
          <p:nvPr>
            <p:ph sz="quarter" idx="4294967295"/>
          </p:nvPr>
        </p:nvSpPr>
        <p:spPr>
          <a:xfrm>
            <a:off x="609600" y="1981200"/>
            <a:ext cx="7924800" cy="4114800"/>
          </a:xfrm>
        </p:spPr>
        <p:txBody>
          <a:bodyPr/>
          <a:lstStyle/>
          <a:p>
            <a:r>
              <a:rPr lang="en-US" sz="2800" smtClean="0">
                <a:latin typeface="Tahoma" pitchFamily="34" charset="0"/>
                <a:cs typeface="Tahoma" pitchFamily="34" charset="0"/>
              </a:rPr>
              <a:t>Gang Boundaries</a:t>
            </a:r>
          </a:p>
          <a:p>
            <a:r>
              <a:rPr lang="en-US" sz="2800" smtClean="0">
                <a:latin typeface="Tahoma" pitchFamily="34" charset="0"/>
                <a:cs typeface="Tahoma" pitchFamily="34" charset="0"/>
              </a:rPr>
              <a:t>Gang Alliances </a:t>
            </a:r>
          </a:p>
          <a:p>
            <a:r>
              <a:rPr lang="en-US" sz="2800" smtClean="0">
                <a:latin typeface="Tahoma" pitchFamily="34" charset="0"/>
                <a:cs typeface="Tahoma" pitchFamily="34" charset="0"/>
              </a:rPr>
              <a:t>Related Shootings </a:t>
            </a:r>
          </a:p>
          <a:p>
            <a:r>
              <a:rPr lang="en-US" sz="2800" smtClean="0">
                <a:latin typeface="Tahoma" pitchFamily="34" charset="0"/>
                <a:cs typeface="Tahoma" pitchFamily="34" charset="0"/>
              </a:rPr>
              <a:t>Gang Provocation</a:t>
            </a:r>
          </a:p>
          <a:p>
            <a:r>
              <a:rPr lang="en-US" sz="2800" smtClean="0">
                <a:latin typeface="Tahoma" pitchFamily="34" charset="0"/>
                <a:cs typeface="Tahoma" pitchFamily="34" charset="0"/>
              </a:rPr>
              <a:t>Likely Shooters</a:t>
            </a:r>
          </a:p>
          <a:p>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1524000"/>
          <a:ext cx="7086600" cy="5014913"/>
        </p:xfrm>
        <a:graphic>
          <a:graphicData uri="http://schemas.openxmlformats.org/drawingml/2006/table">
            <a:tbl>
              <a:tblPr firstRow="1" firstCol="1" lastRow="1" lastCol="1" bandRow="1" bandCol="1">
                <a:tableStyleId>{5C22544A-7EE6-4342-B048-85BDC9FD1C3A}</a:tableStyleId>
              </a:tblPr>
              <a:tblGrid>
                <a:gridCol w="2125980"/>
                <a:gridCol w="2480310"/>
                <a:gridCol w="2480310"/>
              </a:tblGrid>
              <a:tr h="1687828">
                <a:tc>
                  <a:txBody>
                    <a:bodyPr/>
                    <a:lstStyle/>
                    <a:p>
                      <a:pPr marL="0" marR="0">
                        <a:spcBef>
                          <a:spcPts val="0"/>
                        </a:spcBef>
                        <a:spcAft>
                          <a:spcPts val="0"/>
                        </a:spcAft>
                      </a:pPr>
                      <a:r>
                        <a:rPr lang="en-US" sz="1400" b="1" dirty="0">
                          <a:solidFill>
                            <a:schemeClr val="tx1"/>
                          </a:solidFill>
                          <a:effectLst/>
                          <a:latin typeface="Cambria"/>
                          <a:ea typeface="Times New Roman"/>
                        </a:rPr>
                        <a:t>	</a:t>
                      </a:r>
                      <a:endParaRPr lang="en-US" sz="1200" dirty="0">
                        <a:solidFill>
                          <a:schemeClr val="tx1"/>
                        </a:solidFill>
                        <a:effectLst/>
                        <a:latin typeface="Times New Roman"/>
                        <a:ea typeface="Times New Roman"/>
                      </a:endParaRPr>
                    </a:p>
                    <a:p>
                      <a:pPr marL="0" marR="0">
                        <a:spcBef>
                          <a:spcPts val="0"/>
                        </a:spcBef>
                        <a:spcAft>
                          <a:spcPts val="0"/>
                        </a:spcAft>
                      </a:pPr>
                      <a:r>
                        <a:rPr lang="en-US" sz="1400" b="1" dirty="0">
                          <a:solidFill>
                            <a:schemeClr val="tx1"/>
                          </a:solidFill>
                          <a:effectLst/>
                          <a:latin typeface="Cambria"/>
                          <a:ea typeface="Times New Roman"/>
                        </a:rPr>
                        <a:t>1. REPORTED BY:</a:t>
                      </a:r>
                      <a:endParaRPr lang="en-US" sz="1200" dirty="0">
                        <a:solidFill>
                          <a:schemeClr val="tx1"/>
                        </a:solidFill>
                        <a:effectLst/>
                        <a:latin typeface="Times New Roman"/>
                        <a:ea typeface="Times New Roman"/>
                      </a:endParaRPr>
                    </a:p>
                    <a:p>
                      <a:pPr marL="0" marR="0">
                        <a:spcBef>
                          <a:spcPts val="0"/>
                        </a:spcBef>
                        <a:spcAft>
                          <a:spcPts val="0"/>
                        </a:spcAft>
                      </a:pPr>
                      <a:r>
                        <a:rPr lang="en-US" sz="1400" b="1" dirty="0">
                          <a:solidFill>
                            <a:schemeClr val="tx1"/>
                          </a:solidFill>
                          <a:effectLst/>
                          <a:latin typeface="Cambria"/>
                          <a:ea typeface="Times New Roman"/>
                        </a:rPr>
                        <a:t> </a:t>
                      </a:r>
                      <a:endParaRPr lang="en-US" sz="1200" dirty="0">
                        <a:solidFill>
                          <a:schemeClr val="tx1"/>
                        </a:solidFill>
                        <a:effectLst/>
                        <a:latin typeface="Times New Roman"/>
                        <a:ea typeface="Times New Roman"/>
                      </a:endParaRPr>
                    </a:p>
                    <a:p>
                      <a:pPr marL="0" marR="0">
                        <a:spcBef>
                          <a:spcPts val="0"/>
                        </a:spcBef>
                        <a:spcAft>
                          <a:spcPts val="0"/>
                        </a:spcAft>
                      </a:pPr>
                      <a:r>
                        <a:rPr lang="en-US" sz="1400" dirty="0">
                          <a:solidFill>
                            <a:schemeClr val="tx1"/>
                          </a:solidFill>
                          <a:effectLst/>
                          <a:latin typeface="Cambria"/>
                          <a:ea typeface="Times New Roman"/>
                        </a:rPr>
                        <a:t>P.O.  </a:t>
                      </a:r>
                      <a:r>
                        <a:rPr lang="en-US" sz="1400" dirty="0" err="1">
                          <a:solidFill>
                            <a:schemeClr val="tx1"/>
                          </a:solidFill>
                          <a:effectLst/>
                          <a:latin typeface="Cambria"/>
                          <a:ea typeface="Times New Roman"/>
                        </a:rPr>
                        <a:t>Almanza</a:t>
                      </a:r>
                      <a:r>
                        <a:rPr lang="en-US" sz="1400" dirty="0">
                          <a:solidFill>
                            <a:schemeClr val="tx1"/>
                          </a:solidFill>
                          <a:effectLst/>
                          <a:latin typeface="Cambria"/>
                          <a:ea typeface="Times New Roman"/>
                        </a:rPr>
                        <a:t>, T. #10289</a:t>
                      </a:r>
                      <a:endParaRPr lang="en-US" sz="1200" dirty="0">
                        <a:solidFill>
                          <a:schemeClr val="tx1"/>
                        </a:solidFill>
                        <a:effectLst/>
                        <a:latin typeface="Times New Roman"/>
                        <a:ea typeface="Times New Roman"/>
                      </a:endParaRPr>
                    </a:p>
                    <a:p>
                      <a:pPr marL="0" marR="0">
                        <a:spcBef>
                          <a:spcPts val="0"/>
                        </a:spcBef>
                        <a:spcAft>
                          <a:spcPts val="0"/>
                        </a:spcAft>
                      </a:pPr>
                      <a:r>
                        <a:rPr lang="en-US" sz="1400" dirty="0">
                          <a:solidFill>
                            <a:schemeClr val="tx1"/>
                          </a:solidFill>
                          <a:effectLst/>
                          <a:latin typeface="Cambria"/>
                          <a:ea typeface="Times New Roman"/>
                        </a:rPr>
                        <a:t>P.O. Fuentes E. #11862</a:t>
                      </a:r>
                      <a:endParaRPr lang="en-US" sz="1200" dirty="0">
                        <a:solidFill>
                          <a:schemeClr val="tx1"/>
                        </a:solidFill>
                        <a:effectLst/>
                        <a:latin typeface="Times New Roman"/>
                        <a:ea typeface="Times New Roman"/>
                      </a:endParaRPr>
                    </a:p>
                  </a:txBody>
                  <a:tcPr marL="68580" marR="68580" marT="0" marB="0"/>
                </a:tc>
                <a:tc rowSpan="2">
                  <a:txBody>
                    <a:bodyPr/>
                    <a:lstStyle/>
                    <a:p>
                      <a:pPr marL="0" marR="0">
                        <a:spcBef>
                          <a:spcPts val="0"/>
                        </a:spcBef>
                        <a:spcAft>
                          <a:spcPts val="0"/>
                        </a:spcAft>
                      </a:pPr>
                      <a:r>
                        <a:rPr lang="en-US" sz="1400" b="1" dirty="0">
                          <a:solidFill>
                            <a:schemeClr val="tx1"/>
                          </a:solidFill>
                          <a:effectLst/>
                          <a:latin typeface="Cambria"/>
                          <a:ea typeface="Times New Roman"/>
                        </a:rPr>
                        <a:t> </a:t>
                      </a:r>
                      <a:endParaRPr lang="en-US" sz="1200" dirty="0">
                        <a:solidFill>
                          <a:schemeClr val="tx1"/>
                        </a:solidFill>
                        <a:effectLst/>
                        <a:latin typeface="Times New Roman"/>
                        <a:ea typeface="Times New Roman"/>
                      </a:endParaRPr>
                    </a:p>
                    <a:p>
                      <a:pPr marL="0" marR="0">
                        <a:spcBef>
                          <a:spcPts val="0"/>
                        </a:spcBef>
                        <a:spcAft>
                          <a:spcPts val="0"/>
                        </a:spcAft>
                      </a:pPr>
                      <a:r>
                        <a:rPr lang="en-US" sz="1400" b="1" dirty="0">
                          <a:solidFill>
                            <a:schemeClr val="tx1"/>
                          </a:solidFill>
                          <a:effectLst/>
                          <a:latin typeface="Cambria"/>
                          <a:ea typeface="Times New Roman"/>
                        </a:rPr>
                        <a:t>2. CROSS         RELATED</a:t>
                      </a:r>
                      <a:endParaRPr lang="en-US" sz="1200" dirty="0">
                        <a:solidFill>
                          <a:schemeClr val="tx1"/>
                        </a:solidFill>
                        <a:effectLst/>
                        <a:latin typeface="Times New Roman"/>
                        <a:ea typeface="Times New Roman"/>
                      </a:endParaRPr>
                    </a:p>
                    <a:p>
                      <a:pPr marL="0" marR="0">
                        <a:spcBef>
                          <a:spcPts val="0"/>
                        </a:spcBef>
                        <a:spcAft>
                          <a:spcPts val="0"/>
                        </a:spcAft>
                      </a:pPr>
                      <a:r>
                        <a:rPr lang="en-US" sz="1400" b="1" dirty="0">
                          <a:solidFill>
                            <a:schemeClr val="tx1"/>
                          </a:solidFill>
                          <a:effectLst/>
                          <a:latin typeface="Cambria"/>
                          <a:ea typeface="Times New Roman"/>
                        </a:rPr>
                        <a:t>     FILE               FILES</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 1. EBERHART BOYS (EBT)</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2. ST. LAWRENCE BOYS (STL)</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3. CASH OUT BOYS (COB)</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4. POCKET TOWN BPSN</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5. CRANKTOWN BPSN</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6. CHIEF TOWN/GROVE PARK</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ALL ABOUT MONEY (ABM)</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7.KILLA WARD  (006</a:t>
                      </a:r>
                      <a:r>
                        <a:rPr lang="en-US" sz="1200" baseline="30000" dirty="0">
                          <a:solidFill>
                            <a:schemeClr val="tx1"/>
                          </a:solidFill>
                          <a:effectLst/>
                          <a:latin typeface="Arial"/>
                          <a:ea typeface="Times New Roman"/>
                        </a:rPr>
                        <a:t>th</a:t>
                      </a:r>
                      <a:r>
                        <a:rPr lang="en-US" sz="1200" dirty="0">
                          <a:solidFill>
                            <a:schemeClr val="tx1"/>
                          </a:solidFill>
                          <a:effectLst/>
                          <a:latin typeface="Arial"/>
                          <a:ea typeface="Times New Roman"/>
                        </a:rPr>
                        <a:t> District)</a:t>
                      </a:r>
                      <a:endParaRPr lang="en-US" sz="1200" dirty="0">
                        <a:solidFill>
                          <a:schemeClr val="tx1"/>
                        </a:solidFill>
                        <a:effectLst/>
                        <a:latin typeface="Times New Roman"/>
                        <a:ea typeface="Times New Roman"/>
                      </a:endParaRPr>
                    </a:p>
                    <a:p>
                      <a:pPr marL="0" marR="0">
                        <a:spcBef>
                          <a:spcPts val="0"/>
                        </a:spcBef>
                        <a:spcAft>
                          <a:spcPts val="0"/>
                        </a:spcAft>
                      </a:pPr>
                      <a:r>
                        <a:rPr lang="en-US" sz="1200" b="1" dirty="0">
                          <a:solidFill>
                            <a:schemeClr val="tx1"/>
                          </a:solidFill>
                          <a:effectLst/>
                          <a:latin typeface="Arial"/>
                          <a:ea typeface="Times New Roman"/>
                        </a:rPr>
                        <a:t>Vs.</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  9.DRO CITY</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10.YOUNG MONEY</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11.ROCK CREEK</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12. LAMRON  (006</a:t>
                      </a:r>
                      <a:r>
                        <a:rPr lang="en-US" sz="1200" baseline="30000" dirty="0">
                          <a:solidFill>
                            <a:schemeClr val="tx1"/>
                          </a:solidFill>
                          <a:effectLst/>
                          <a:latin typeface="Arial"/>
                          <a:ea typeface="Times New Roman"/>
                        </a:rPr>
                        <a:t>th</a:t>
                      </a:r>
                      <a:r>
                        <a:rPr lang="en-US" sz="1200" dirty="0">
                          <a:solidFill>
                            <a:schemeClr val="tx1"/>
                          </a:solidFill>
                          <a:effectLst/>
                          <a:latin typeface="Arial"/>
                          <a:ea typeface="Times New Roman"/>
                        </a:rPr>
                        <a:t> District)</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13. WIIC CITY/KETA WORLD</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14. ROW LIFE/GD's</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15. TRAP CITY</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16. 66-67 Chris World Crazy</a:t>
                      </a:r>
                      <a:endParaRPr lang="en-US" sz="120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400" b="1">
                          <a:solidFill>
                            <a:schemeClr val="tx1"/>
                          </a:solidFill>
                          <a:effectLst/>
                          <a:latin typeface="Cambria"/>
                          <a:ea typeface="Times New Roman"/>
                        </a:rPr>
                        <a:t> </a:t>
                      </a:r>
                      <a:endParaRPr lang="en-US" sz="1200">
                        <a:solidFill>
                          <a:schemeClr val="tx1"/>
                        </a:solidFill>
                        <a:effectLst/>
                        <a:latin typeface="Times New Roman"/>
                        <a:ea typeface="Times New Roman"/>
                      </a:endParaRPr>
                    </a:p>
                    <a:p>
                      <a:pPr marL="0" marR="0">
                        <a:spcBef>
                          <a:spcPts val="0"/>
                        </a:spcBef>
                        <a:spcAft>
                          <a:spcPts val="0"/>
                        </a:spcAft>
                      </a:pPr>
                      <a:r>
                        <a:rPr lang="en-US" sz="1400" b="1">
                          <a:solidFill>
                            <a:schemeClr val="tx1"/>
                          </a:solidFill>
                          <a:effectLst/>
                          <a:latin typeface="Cambria"/>
                          <a:ea typeface="Times New Roman"/>
                        </a:rPr>
                        <a:t>3. File No.:</a:t>
                      </a:r>
                      <a:endParaRPr lang="en-US" sz="1200">
                        <a:solidFill>
                          <a:schemeClr val="tx1"/>
                        </a:solidFill>
                        <a:effectLst/>
                        <a:latin typeface="Times New Roman"/>
                        <a:ea typeface="Times New Roman"/>
                      </a:endParaRPr>
                    </a:p>
                    <a:p>
                      <a:pPr marL="0" marR="0">
                        <a:spcBef>
                          <a:spcPts val="0"/>
                        </a:spcBef>
                        <a:spcAft>
                          <a:spcPts val="0"/>
                        </a:spcAft>
                      </a:pPr>
                      <a:r>
                        <a:rPr lang="en-US" sz="1400">
                          <a:solidFill>
                            <a:schemeClr val="tx1"/>
                          </a:solidFill>
                          <a:effectLst/>
                          <a:latin typeface="Cambria"/>
                          <a:ea typeface="Times New Roman"/>
                        </a:rPr>
                        <a:t> </a:t>
                      </a:r>
                      <a:r>
                        <a:rPr lang="en-US" sz="1200">
                          <a:solidFill>
                            <a:schemeClr val="tx1"/>
                          </a:solidFill>
                          <a:effectLst/>
                          <a:latin typeface="Arial"/>
                          <a:ea typeface="Times New Roman"/>
                        </a:rPr>
                        <a:t>G003-0308</a:t>
                      </a:r>
                      <a:endParaRPr lang="en-US" sz="1200">
                        <a:solidFill>
                          <a:schemeClr val="tx1"/>
                        </a:solidFill>
                        <a:effectLst/>
                        <a:latin typeface="Times New Roman"/>
                        <a:ea typeface="Times New Roman"/>
                      </a:endParaRPr>
                    </a:p>
                    <a:p>
                      <a:pPr marL="0" marR="0">
                        <a:spcBef>
                          <a:spcPts val="0"/>
                        </a:spcBef>
                        <a:spcAft>
                          <a:spcPts val="0"/>
                        </a:spcAft>
                      </a:pPr>
                      <a:r>
                        <a:rPr lang="en-US" sz="1200">
                          <a:solidFill>
                            <a:schemeClr val="tx1"/>
                          </a:solidFill>
                          <a:effectLst/>
                          <a:latin typeface="Arial"/>
                          <a:ea typeface="Times New Roman"/>
                        </a:rPr>
                        <a:t> G003-0309</a:t>
                      </a:r>
                      <a:endParaRPr lang="en-US" sz="1200">
                        <a:solidFill>
                          <a:schemeClr val="tx1"/>
                        </a:solidFill>
                        <a:effectLst/>
                        <a:latin typeface="Times New Roman"/>
                        <a:ea typeface="Times New Roman"/>
                      </a:endParaRPr>
                    </a:p>
                    <a:p>
                      <a:pPr marL="0" marR="0">
                        <a:spcBef>
                          <a:spcPts val="0"/>
                        </a:spcBef>
                        <a:spcAft>
                          <a:spcPts val="0"/>
                        </a:spcAft>
                      </a:pPr>
                      <a:r>
                        <a:rPr lang="en-US" sz="1200">
                          <a:solidFill>
                            <a:schemeClr val="tx1"/>
                          </a:solidFill>
                          <a:effectLst/>
                          <a:latin typeface="Arial"/>
                          <a:ea typeface="Times New Roman"/>
                        </a:rPr>
                        <a:t> G003-0304</a:t>
                      </a:r>
                      <a:endParaRPr lang="en-US" sz="1200">
                        <a:solidFill>
                          <a:schemeClr val="tx1"/>
                        </a:solidFill>
                        <a:effectLst/>
                        <a:latin typeface="Times New Roman"/>
                        <a:ea typeface="Times New Roman"/>
                      </a:endParaRPr>
                    </a:p>
                    <a:p>
                      <a:pPr marL="0" marR="0">
                        <a:spcBef>
                          <a:spcPts val="0"/>
                        </a:spcBef>
                        <a:spcAft>
                          <a:spcPts val="0"/>
                        </a:spcAft>
                      </a:pPr>
                      <a:r>
                        <a:rPr lang="en-US" sz="1200">
                          <a:solidFill>
                            <a:schemeClr val="tx1"/>
                          </a:solidFill>
                          <a:effectLst/>
                          <a:latin typeface="Arial"/>
                          <a:ea typeface="Times New Roman"/>
                        </a:rPr>
                        <a:t> G006-0302</a:t>
                      </a:r>
                      <a:r>
                        <a:rPr lang="en-US" sz="1400">
                          <a:solidFill>
                            <a:schemeClr val="tx1"/>
                          </a:solidFill>
                          <a:effectLst/>
                          <a:latin typeface="Cambria"/>
                          <a:ea typeface="Times New Roman"/>
                        </a:rPr>
                        <a:t>  </a:t>
                      </a:r>
                      <a:endParaRPr lang="en-US" sz="1200">
                        <a:solidFill>
                          <a:schemeClr val="tx1"/>
                        </a:solidFill>
                        <a:effectLst/>
                        <a:latin typeface="Times New Roman"/>
                        <a:ea typeface="Times New Roman"/>
                      </a:endParaRPr>
                    </a:p>
                  </a:txBody>
                  <a:tcPr marL="68580" marR="68580" marT="0" marB="0"/>
                </a:tc>
              </a:tr>
              <a:tr h="2321131">
                <a:tc>
                  <a:txBody>
                    <a:bodyPr/>
                    <a:lstStyle/>
                    <a:p>
                      <a:pPr marL="0" marR="0">
                        <a:spcBef>
                          <a:spcPts val="0"/>
                        </a:spcBef>
                        <a:spcAft>
                          <a:spcPts val="0"/>
                        </a:spcAft>
                      </a:pPr>
                      <a:r>
                        <a:rPr lang="en-US" sz="1400" b="1">
                          <a:solidFill>
                            <a:schemeClr val="tx1"/>
                          </a:solidFill>
                          <a:effectLst/>
                          <a:latin typeface="Cambria"/>
                          <a:ea typeface="Times New Roman"/>
                        </a:rPr>
                        <a:t> </a:t>
                      </a:r>
                      <a:endParaRPr lang="en-US" sz="1200">
                        <a:solidFill>
                          <a:schemeClr val="tx1"/>
                        </a:solidFill>
                        <a:effectLst/>
                        <a:latin typeface="Times New Roman"/>
                        <a:ea typeface="Times New Roman"/>
                      </a:endParaRPr>
                    </a:p>
                    <a:p>
                      <a:pPr marL="0" marR="0">
                        <a:spcBef>
                          <a:spcPts val="0"/>
                        </a:spcBef>
                        <a:spcAft>
                          <a:spcPts val="0"/>
                        </a:spcAft>
                      </a:pPr>
                      <a:r>
                        <a:rPr lang="en-US" sz="1400" b="1">
                          <a:solidFill>
                            <a:schemeClr val="tx1"/>
                          </a:solidFill>
                          <a:effectLst/>
                          <a:latin typeface="Cambria"/>
                          <a:ea typeface="Times New Roman"/>
                        </a:rPr>
                        <a:t>4. Date Prepared:</a:t>
                      </a:r>
                      <a:endParaRPr lang="en-US" sz="1200">
                        <a:solidFill>
                          <a:schemeClr val="tx1"/>
                        </a:solidFill>
                        <a:effectLst/>
                        <a:latin typeface="Times New Roman"/>
                        <a:ea typeface="Times New Roman"/>
                      </a:endParaRPr>
                    </a:p>
                    <a:p>
                      <a:pPr marL="0" marR="0">
                        <a:spcBef>
                          <a:spcPts val="0"/>
                        </a:spcBef>
                        <a:spcAft>
                          <a:spcPts val="0"/>
                        </a:spcAft>
                      </a:pPr>
                      <a:r>
                        <a:rPr lang="en-US" sz="1400" b="1">
                          <a:solidFill>
                            <a:schemeClr val="tx1"/>
                          </a:solidFill>
                          <a:effectLst/>
                          <a:latin typeface="Cambria"/>
                          <a:ea typeface="Times New Roman"/>
                        </a:rPr>
                        <a:t> </a:t>
                      </a:r>
                      <a:endParaRPr lang="en-US" sz="1200">
                        <a:solidFill>
                          <a:schemeClr val="tx1"/>
                        </a:solidFill>
                        <a:effectLst/>
                        <a:latin typeface="Times New Roman"/>
                        <a:ea typeface="Times New Roman"/>
                      </a:endParaRPr>
                    </a:p>
                    <a:p>
                      <a:pPr marL="0" marR="0">
                        <a:spcBef>
                          <a:spcPts val="0"/>
                        </a:spcBef>
                        <a:spcAft>
                          <a:spcPts val="0"/>
                        </a:spcAft>
                      </a:pPr>
                      <a:r>
                        <a:rPr lang="en-US" sz="1400">
                          <a:solidFill>
                            <a:schemeClr val="tx1"/>
                          </a:solidFill>
                          <a:effectLst/>
                          <a:latin typeface="Cambria"/>
                          <a:ea typeface="Times New Roman"/>
                        </a:rPr>
                        <a:t>      27 APRIL 2011</a:t>
                      </a:r>
                      <a:endParaRPr lang="en-US" sz="1200">
                        <a:solidFill>
                          <a:schemeClr val="tx1"/>
                        </a:solidFill>
                        <a:effectLst/>
                        <a:latin typeface="Times New Roman"/>
                        <a:ea typeface="Times New Roman"/>
                      </a:endParaRPr>
                    </a:p>
                  </a:txBody>
                  <a:tcPr marL="68580" marR="68580" marT="0" marB="0"/>
                </a:tc>
                <a:tc vMerge="1">
                  <a:txBody>
                    <a:bodyPr/>
                    <a:lstStyle/>
                    <a:p>
                      <a:endParaRPr lang="en-US"/>
                    </a:p>
                  </a:txBody>
                  <a:tcPr/>
                </a:tc>
                <a:tc>
                  <a:txBody>
                    <a:bodyPr/>
                    <a:lstStyle/>
                    <a:p>
                      <a:pPr marL="0" marR="0">
                        <a:spcBef>
                          <a:spcPts val="0"/>
                        </a:spcBef>
                        <a:spcAft>
                          <a:spcPts val="0"/>
                        </a:spcAft>
                      </a:pPr>
                      <a:r>
                        <a:rPr lang="en-US" sz="1400" b="1">
                          <a:solidFill>
                            <a:schemeClr val="tx1"/>
                          </a:solidFill>
                          <a:effectLst/>
                          <a:latin typeface="Cambria"/>
                          <a:ea typeface="Times New Roman"/>
                        </a:rPr>
                        <a:t> </a:t>
                      </a:r>
                      <a:endParaRPr lang="en-US" sz="1200">
                        <a:solidFill>
                          <a:schemeClr val="tx1"/>
                        </a:solidFill>
                        <a:effectLst/>
                        <a:latin typeface="Times New Roman"/>
                        <a:ea typeface="Times New Roman"/>
                      </a:endParaRPr>
                    </a:p>
                    <a:p>
                      <a:pPr marL="0" marR="0">
                        <a:spcBef>
                          <a:spcPts val="0"/>
                        </a:spcBef>
                        <a:spcAft>
                          <a:spcPts val="0"/>
                        </a:spcAft>
                      </a:pPr>
                      <a:r>
                        <a:rPr lang="en-US" sz="1400" b="1">
                          <a:solidFill>
                            <a:schemeClr val="tx1"/>
                          </a:solidFill>
                          <a:effectLst/>
                          <a:latin typeface="Cambria"/>
                          <a:ea typeface="Times New Roman"/>
                        </a:rPr>
                        <a:t>5. File Title:</a:t>
                      </a:r>
                      <a:endParaRPr lang="en-US" sz="1200">
                        <a:solidFill>
                          <a:schemeClr val="tx1"/>
                        </a:solidFill>
                        <a:effectLst/>
                        <a:latin typeface="Times New Roman"/>
                        <a:ea typeface="Times New Roman"/>
                      </a:endParaRPr>
                    </a:p>
                    <a:p>
                      <a:pPr marL="0" marR="0">
                        <a:spcBef>
                          <a:spcPts val="0"/>
                        </a:spcBef>
                        <a:spcAft>
                          <a:spcPts val="0"/>
                        </a:spcAft>
                      </a:pPr>
                      <a:r>
                        <a:rPr lang="en-US" sz="1400">
                          <a:solidFill>
                            <a:schemeClr val="tx1"/>
                          </a:solidFill>
                          <a:effectLst/>
                          <a:latin typeface="Cambria"/>
                          <a:ea typeface="Times New Roman"/>
                        </a:rPr>
                        <a:t> </a:t>
                      </a:r>
                      <a:endParaRPr lang="en-US" sz="1200">
                        <a:solidFill>
                          <a:schemeClr val="tx1"/>
                        </a:solidFill>
                        <a:effectLst/>
                        <a:latin typeface="Times New Roman"/>
                        <a:ea typeface="Times New Roman"/>
                      </a:endParaRPr>
                    </a:p>
                    <a:p>
                      <a:pPr marL="0" marR="0">
                        <a:spcBef>
                          <a:spcPts val="0"/>
                        </a:spcBef>
                        <a:spcAft>
                          <a:spcPts val="0"/>
                        </a:spcAft>
                      </a:pPr>
                      <a:r>
                        <a:rPr lang="en-US" sz="1400">
                          <a:solidFill>
                            <a:schemeClr val="tx1"/>
                          </a:solidFill>
                          <a:effectLst/>
                          <a:latin typeface="Cambria"/>
                          <a:ea typeface="Times New Roman"/>
                        </a:rPr>
                        <a:t>   </a:t>
                      </a:r>
                      <a:endParaRPr lang="en-US" sz="1200">
                        <a:solidFill>
                          <a:schemeClr val="tx1"/>
                        </a:solidFill>
                        <a:effectLst/>
                        <a:latin typeface="Times New Roman"/>
                        <a:ea typeface="Times New Roman"/>
                      </a:endParaRPr>
                    </a:p>
                  </a:txBody>
                  <a:tcPr marL="68580" marR="68580" marT="0" marB="0"/>
                </a:tc>
              </a:tr>
              <a:tr h="944040">
                <a:tc gridSpan="3">
                  <a:txBody>
                    <a:bodyPr/>
                    <a:lstStyle/>
                    <a:p>
                      <a:pPr marL="0" marR="0">
                        <a:spcBef>
                          <a:spcPts val="0"/>
                        </a:spcBef>
                        <a:spcAft>
                          <a:spcPts val="0"/>
                        </a:spcAft>
                      </a:pPr>
                      <a:r>
                        <a:rPr lang="en-US" sz="1400" b="1" dirty="0">
                          <a:solidFill>
                            <a:schemeClr val="tx1"/>
                          </a:solidFill>
                          <a:effectLst/>
                          <a:latin typeface="Cambria"/>
                          <a:ea typeface="Times New Roman"/>
                        </a:rPr>
                        <a:t> </a:t>
                      </a:r>
                      <a:endParaRPr lang="en-US" sz="1200" dirty="0">
                        <a:solidFill>
                          <a:schemeClr val="tx1"/>
                        </a:solidFill>
                        <a:effectLst/>
                        <a:latin typeface="Times New Roman"/>
                        <a:ea typeface="Times New Roman"/>
                      </a:endParaRPr>
                    </a:p>
                    <a:p>
                      <a:pPr marL="0" marR="0">
                        <a:spcBef>
                          <a:spcPts val="0"/>
                        </a:spcBef>
                        <a:spcAft>
                          <a:spcPts val="0"/>
                        </a:spcAft>
                      </a:pPr>
                      <a:r>
                        <a:rPr lang="en-US" sz="1400" b="1" dirty="0">
                          <a:solidFill>
                            <a:schemeClr val="tx1"/>
                          </a:solidFill>
                          <a:effectLst/>
                          <a:latin typeface="Cambria"/>
                          <a:ea typeface="Times New Roman"/>
                        </a:rPr>
                        <a:t>6. Other Officers</a:t>
                      </a:r>
                      <a:r>
                        <a:rPr lang="en-US" sz="1400" dirty="0">
                          <a:solidFill>
                            <a:schemeClr val="tx1"/>
                          </a:solidFill>
                          <a:effectLst/>
                          <a:latin typeface="Cambria"/>
                          <a:ea typeface="Times New Roman"/>
                        </a:rPr>
                        <a:t>: P.O. C. </a:t>
                      </a:r>
                      <a:r>
                        <a:rPr lang="en-US" sz="1400" dirty="0" err="1">
                          <a:solidFill>
                            <a:schemeClr val="tx1"/>
                          </a:solidFill>
                          <a:effectLst/>
                          <a:latin typeface="Cambria"/>
                          <a:ea typeface="Times New Roman"/>
                        </a:rPr>
                        <a:t>Beluso</a:t>
                      </a:r>
                      <a:r>
                        <a:rPr lang="en-US" sz="1400" dirty="0">
                          <a:solidFill>
                            <a:schemeClr val="tx1"/>
                          </a:solidFill>
                          <a:effectLst/>
                          <a:latin typeface="Cambria"/>
                          <a:ea typeface="Times New Roman"/>
                        </a:rPr>
                        <a:t> # 8845 </a:t>
                      </a:r>
                      <a:r>
                        <a:rPr lang="en-US" sz="1400" dirty="0" err="1">
                          <a:solidFill>
                            <a:schemeClr val="tx1"/>
                          </a:solidFill>
                          <a:effectLst/>
                          <a:latin typeface="Cambria"/>
                          <a:ea typeface="Times New Roman"/>
                        </a:rPr>
                        <a:t>Sgt</a:t>
                      </a:r>
                      <a:r>
                        <a:rPr lang="en-US" sz="1400" dirty="0">
                          <a:solidFill>
                            <a:schemeClr val="tx1"/>
                          </a:solidFill>
                          <a:effectLst/>
                          <a:latin typeface="Cambria"/>
                          <a:ea typeface="Times New Roman"/>
                        </a:rPr>
                        <a:t> Boudreau  #852    </a:t>
                      </a:r>
                      <a:endParaRPr lang="en-US" sz="1200" dirty="0">
                        <a:solidFill>
                          <a:schemeClr val="tx1"/>
                        </a:solidFill>
                        <a:effectLst/>
                        <a:latin typeface="Times New Roman"/>
                        <a:ea typeface="Times New Roman"/>
                      </a:endParaRPr>
                    </a:p>
                    <a:p>
                      <a:pPr marL="0" marR="0">
                        <a:spcBef>
                          <a:spcPts val="0"/>
                        </a:spcBef>
                        <a:spcAft>
                          <a:spcPts val="0"/>
                        </a:spcAft>
                      </a:pPr>
                      <a:r>
                        <a:rPr lang="en-US" sz="1400" b="1" dirty="0">
                          <a:solidFill>
                            <a:schemeClr val="tx1"/>
                          </a:solidFill>
                          <a:effectLst/>
                          <a:latin typeface="Cambria"/>
                          <a:ea typeface="Times New Roman"/>
                        </a:rPr>
                        <a:t>7.  C.P.S. High Schools:</a:t>
                      </a:r>
                      <a:endParaRPr lang="en-US" sz="1200" dirty="0">
                        <a:solidFill>
                          <a:schemeClr val="tx1"/>
                        </a:solidFill>
                        <a:effectLst/>
                        <a:latin typeface="Times New Roman"/>
                        <a:ea typeface="Times New Roman"/>
                      </a:endParaRPr>
                    </a:p>
                    <a:p>
                      <a:pPr marL="0" marR="0">
                        <a:spcBef>
                          <a:spcPts val="0"/>
                        </a:spcBef>
                        <a:spcAft>
                          <a:spcPts val="0"/>
                        </a:spcAft>
                      </a:pPr>
                      <a:r>
                        <a:rPr lang="en-US" sz="1400" dirty="0">
                          <a:solidFill>
                            <a:schemeClr val="tx1"/>
                          </a:solidFill>
                          <a:effectLst/>
                          <a:latin typeface="Cambria"/>
                          <a:ea typeface="Times New Roman"/>
                        </a:rPr>
                        <a:t>    </a:t>
                      </a:r>
                      <a:r>
                        <a:rPr lang="en-US" sz="1000" dirty="0">
                          <a:solidFill>
                            <a:schemeClr val="tx1"/>
                          </a:solidFill>
                          <a:effectLst/>
                          <a:latin typeface="Cambria"/>
                          <a:ea typeface="Times New Roman"/>
                        </a:rPr>
                        <a:t>Hyde Park H.S.                                 Emmett Till Elementary School    </a:t>
                      </a:r>
                      <a:endParaRPr lang="en-US" sz="1200" dirty="0">
                        <a:solidFill>
                          <a:schemeClr val="tx1"/>
                        </a:solidFill>
                        <a:effectLst/>
                        <a:latin typeface="Times New Roman"/>
                        <a:ea typeface="Times New Roman"/>
                      </a:endParaRPr>
                    </a:p>
                    <a:p>
                      <a:pPr marL="0" marR="0">
                        <a:spcBef>
                          <a:spcPts val="0"/>
                        </a:spcBef>
                        <a:spcAft>
                          <a:spcPts val="0"/>
                        </a:spcAft>
                      </a:pPr>
                      <a:r>
                        <a:rPr lang="en-US" sz="1000" dirty="0">
                          <a:solidFill>
                            <a:schemeClr val="tx1"/>
                          </a:solidFill>
                          <a:effectLst/>
                          <a:latin typeface="Cambria"/>
                          <a:ea typeface="Times New Roman"/>
                        </a:rPr>
                        <a:t>     6220 S. Stony Island/Bt. 314       6543 S. Champlain/Bt. 312            </a:t>
                      </a:r>
                      <a:endParaRPr lang="en-US" sz="1200" dirty="0">
                        <a:solidFill>
                          <a:schemeClr val="tx1"/>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
        <p:nvSpPr>
          <p:cNvPr id="57363" name="TextBox 7"/>
          <p:cNvSpPr txBox="1">
            <a:spLocks noChangeArrowheads="1"/>
          </p:cNvSpPr>
          <p:nvPr/>
        </p:nvSpPr>
        <p:spPr bwMode="auto">
          <a:xfrm>
            <a:off x="1066800" y="762000"/>
            <a:ext cx="7696200" cy="584200"/>
          </a:xfrm>
          <a:prstGeom prst="rect">
            <a:avLst/>
          </a:prstGeom>
          <a:noFill/>
          <a:ln w="9525">
            <a:noFill/>
            <a:miter lim="800000"/>
            <a:headEnd/>
            <a:tailEnd/>
          </a:ln>
        </p:spPr>
        <p:txBody>
          <a:bodyPr>
            <a:spAutoFit/>
          </a:bodyPr>
          <a:lstStyle/>
          <a:p>
            <a:r>
              <a:rPr lang="en-US" sz="3200">
                <a:latin typeface="Tahoma" pitchFamily="34" charset="0"/>
                <a:cs typeface="Tahoma" pitchFamily="34" charset="0"/>
              </a:rPr>
              <a:t>Intelligence Product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latin typeface="Tahoma" pitchFamily="34" charset="0"/>
                <a:cs typeface="Tahoma" pitchFamily="34" charset="0"/>
              </a:rPr>
              <a:t>Gang Provocation/Alliances</a:t>
            </a:r>
          </a:p>
        </p:txBody>
      </p:sp>
      <p:pic>
        <p:nvPicPr>
          <p:cNvPr id="58370" name="Picture 2"/>
          <p:cNvPicPr>
            <a:picLocks noGrp="1" noChangeAspect="1" noChangeArrowheads="1"/>
          </p:cNvPicPr>
          <p:nvPr>
            <p:ph sz="quarter" idx="4294967295"/>
          </p:nvPr>
        </p:nvPicPr>
        <p:blipFill>
          <a:blip r:embed="rId2"/>
          <a:srcRect/>
          <a:stretch>
            <a:fillRect/>
          </a:stretch>
        </p:blipFill>
        <p:spPr>
          <a:xfrm>
            <a:off x="1709738" y="1681163"/>
            <a:ext cx="5724525" cy="395287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Gang Provocation</a:t>
            </a:r>
          </a:p>
        </p:txBody>
      </p:sp>
      <p:pic>
        <p:nvPicPr>
          <p:cNvPr id="59394" name="Picture 2"/>
          <p:cNvPicPr>
            <a:picLocks noGrp="1" noChangeAspect="1" noChangeArrowheads="1"/>
          </p:cNvPicPr>
          <p:nvPr>
            <p:ph sz="quarter" idx="4294967295"/>
          </p:nvPr>
        </p:nvPicPr>
        <p:blipFill>
          <a:blip r:embed="rId2"/>
          <a:srcRect/>
          <a:stretch>
            <a:fillRect/>
          </a:stretch>
        </p:blipFill>
        <p:spPr>
          <a:xfrm>
            <a:off x="0" y="1600200"/>
            <a:ext cx="8534400" cy="4953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533400" y="1143000"/>
            <a:ext cx="8229600" cy="1143000"/>
          </a:xfrm>
        </p:spPr>
        <p:txBody>
          <a:bodyPr/>
          <a:lstStyle/>
          <a:p>
            <a:r>
              <a:rPr lang="en-US" smtClean="0">
                <a:latin typeface="Tahoma" pitchFamily="34" charset="0"/>
                <a:cs typeface="Tahoma" pitchFamily="34" charset="0"/>
              </a:rPr>
              <a:t>Gang Provocation</a:t>
            </a:r>
            <a:r>
              <a:rPr lang="en-US" smtClean="0"/>
              <a:t/>
            </a:r>
            <a:br>
              <a:rPr lang="en-US" smtClean="0"/>
            </a:br>
            <a:endParaRPr lang="en-US" smtClean="0"/>
          </a:p>
        </p:txBody>
      </p:sp>
      <p:pic>
        <p:nvPicPr>
          <p:cNvPr id="60418" name="Picture 2"/>
          <p:cNvPicPr>
            <a:picLocks noGrp="1" noChangeAspect="1" noChangeArrowheads="1"/>
          </p:cNvPicPr>
          <p:nvPr>
            <p:ph sz="quarter" idx="4294967295"/>
          </p:nvPr>
        </p:nvPicPr>
        <p:blipFill>
          <a:blip r:embed="rId2"/>
          <a:srcRect/>
          <a:stretch>
            <a:fillRect/>
          </a:stretch>
        </p:blipFill>
        <p:spPr>
          <a:xfrm>
            <a:off x="2057400" y="2667000"/>
            <a:ext cx="5153025" cy="389572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t>Likely Shooters</a:t>
            </a:r>
          </a:p>
        </p:txBody>
      </p:sp>
      <p:pic>
        <p:nvPicPr>
          <p:cNvPr id="61442" name="Picture 2"/>
          <p:cNvPicPr>
            <a:picLocks noGrp="1" noChangeAspect="1" noChangeArrowheads="1"/>
          </p:cNvPicPr>
          <p:nvPr>
            <p:ph sz="quarter" idx="4294967295"/>
          </p:nvPr>
        </p:nvPicPr>
        <p:blipFill>
          <a:blip r:embed="rId2"/>
          <a:srcRect/>
          <a:stretch>
            <a:fillRect/>
          </a:stretch>
        </p:blipFill>
        <p:spPr>
          <a:xfrm>
            <a:off x="2281238" y="1938338"/>
            <a:ext cx="4581525" cy="34385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685800" y="762000"/>
            <a:ext cx="7772400" cy="1470025"/>
          </a:xfrm>
        </p:spPr>
        <p:txBody>
          <a:bodyPr/>
          <a:lstStyle/>
          <a:p>
            <a:r>
              <a:rPr lang="en-US" smtClean="0"/>
              <a:t>Current Trends</a:t>
            </a:r>
          </a:p>
        </p:txBody>
      </p:sp>
      <p:sp>
        <p:nvSpPr>
          <p:cNvPr id="23554" name="Subtitle 2"/>
          <p:cNvSpPr>
            <a:spLocks noGrp="1"/>
          </p:cNvSpPr>
          <p:nvPr>
            <p:ph type="subTitle" idx="1"/>
          </p:nvPr>
        </p:nvSpPr>
        <p:spPr>
          <a:xfrm>
            <a:off x="1524000" y="2133600"/>
            <a:ext cx="6400800" cy="1066800"/>
          </a:xfrm>
        </p:spPr>
        <p:txBody>
          <a:bodyPr/>
          <a:lstStyle/>
          <a:p>
            <a:pPr algn="l"/>
            <a:r>
              <a:rPr lang="en-US" smtClean="0"/>
              <a:t>Gang Alliances trending toward spatial alliance</a:t>
            </a:r>
          </a:p>
          <a:p>
            <a:endParaRPr lang="en-US" smtClean="0"/>
          </a:p>
        </p:txBody>
      </p:sp>
      <p:sp>
        <p:nvSpPr>
          <p:cNvPr id="4" name="TextBox 3"/>
          <p:cNvSpPr txBox="1"/>
          <p:nvPr/>
        </p:nvSpPr>
        <p:spPr>
          <a:xfrm>
            <a:off x="1524000" y="3429000"/>
            <a:ext cx="6248400" cy="1077913"/>
          </a:xfrm>
          <a:prstGeom prst="rect">
            <a:avLst/>
          </a:prstGeom>
          <a:noFill/>
        </p:spPr>
        <p:txBody>
          <a:bodyPr>
            <a:spAutoFit/>
          </a:bodyPr>
          <a:lstStyle/>
          <a:p>
            <a:pPr>
              <a:defRPr/>
            </a:pPr>
            <a:r>
              <a:rPr lang="en-US" sz="3200" dirty="0">
                <a:latin typeface="+mn-lt"/>
              </a:rPr>
              <a:t>Warfare based on Childhood and        High School Friendships</a:t>
            </a:r>
          </a:p>
        </p:txBody>
      </p:sp>
      <p:sp>
        <p:nvSpPr>
          <p:cNvPr id="5" name="TextBox 4"/>
          <p:cNvSpPr txBox="1"/>
          <p:nvPr/>
        </p:nvSpPr>
        <p:spPr>
          <a:xfrm>
            <a:off x="1600200" y="4876800"/>
            <a:ext cx="6248400" cy="923925"/>
          </a:xfrm>
          <a:prstGeom prst="rect">
            <a:avLst/>
          </a:prstGeom>
          <a:noFill/>
        </p:spPr>
        <p:txBody>
          <a:bodyPr>
            <a:spAutoFit/>
          </a:bodyPr>
          <a:lstStyle/>
          <a:p>
            <a:pPr>
              <a:defRPr/>
            </a:pPr>
            <a:r>
              <a:rPr lang="en-US" sz="5400" b="1" dirty="0">
                <a:latin typeface="+mn-lt"/>
              </a:rPr>
              <a:t>SOCIAL MEDIA</a:t>
            </a:r>
          </a:p>
        </p:txBody>
      </p:sp>
      <p:pic>
        <p:nvPicPr>
          <p:cNvPr id="23557" name="Picture 6"/>
          <p:cNvPicPr>
            <a:picLocks noChangeAspect="1" noChangeArrowheads="1"/>
          </p:cNvPicPr>
          <p:nvPr/>
        </p:nvPicPr>
        <p:blipFill>
          <a:blip r:embed="rId3"/>
          <a:srcRect/>
          <a:stretch>
            <a:fillRect/>
          </a:stretch>
        </p:blipFill>
        <p:spPr bwMode="auto">
          <a:xfrm>
            <a:off x="800100" y="838200"/>
            <a:ext cx="7543800" cy="5829300"/>
          </a:xfrm>
          <a:prstGeom prst="rect">
            <a:avLst/>
          </a:prstGeom>
          <a:noFill/>
          <a:ln w="9525">
            <a:noFill/>
            <a:miter lim="800000"/>
            <a:headEnd/>
            <a:tailEnd/>
          </a:ln>
        </p:spPr>
      </p:pic>
      <p:pic>
        <p:nvPicPr>
          <p:cNvPr id="23558" name="Picture 7"/>
          <p:cNvPicPr>
            <a:picLocks noChangeAspect="1" noChangeArrowheads="1"/>
          </p:cNvPicPr>
          <p:nvPr/>
        </p:nvPicPr>
        <p:blipFill>
          <a:blip r:embed="rId3"/>
          <a:srcRect/>
          <a:stretch>
            <a:fillRect/>
          </a:stretch>
        </p:blipFill>
        <p:spPr bwMode="auto">
          <a:xfrm>
            <a:off x="800100" y="812800"/>
            <a:ext cx="7543800" cy="582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1"/>
          <p:cNvSpPr txBox="1">
            <a:spLocks noChangeArrowheads="1"/>
          </p:cNvSpPr>
          <p:nvPr/>
        </p:nvSpPr>
        <p:spPr bwMode="auto">
          <a:xfrm>
            <a:off x="1143000" y="1143000"/>
            <a:ext cx="7239000" cy="461963"/>
          </a:xfrm>
          <a:prstGeom prst="rect">
            <a:avLst/>
          </a:prstGeom>
          <a:noFill/>
          <a:ln w="9525">
            <a:noFill/>
            <a:miter lim="800000"/>
            <a:headEnd/>
            <a:tailEnd/>
          </a:ln>
        </p:spPr>
        <p:txBody>
          <a:bodyPr>
            <a:spAutoFit/>
          </a:bodyPr>
          <a:lstStyle/>
          <a:p>
            <a:r>
              <a:rPr lang="en-US" sz="2400">
                <a:latin typeface="Tahoma" pitchFamily="34" charset="0"/>
                <a:cs typeface="Tahoma" pitchFamily="34" charset="0"/>
              </a:rPr>
              <a:t>WHAT YOU CAN EXPECT</a:t>
            </a:r>
          </a:p>
        </p:txBody>
      </p:sp>
      <p:sp>
        <p:nvSpPr>
          <p:cNvPr id="3" name="TextBox 2"/>
          <p:cNvSpPr txBox="1"/>
          <p:nvPr/>
        </p:nvSpPr>
        <p:spPr>
          <a:xfrm>
            <a:off x="914400" y="2057400"/>
            <a:ext cx="7467600" cy="2308225"/>
          </a:xfrm>
          <a:prstGeom prst="rect">
            <a:avLst/>
          </a:prstGeom>
          <a:noFill/>
        </p:spPr>
        <p:txBody>
          <a:bodyPr>
            <a:spAutoFit/>
          </a:bodyPr>
          <a:lstStyle/>
          <a:p>
            <a:pPr marL="285750" indent="-285750">
              <a:buFont typeface="Arial" pitchFamily="34" charset="0"/>
              <a:buChar char="•"/>
              <a:defRPr/>
            </a:pPr>
            <a:r>
              <a:rPr lang="en-US" dirty="0">
                <a:latin typeface="Tahoma" pitchFamily="34" charset="0"/>
                <a:ea typeface="Tahoma" pitchFamily="34" charset="0"/>
                <a:cs typeface="Tahoma" pitchFamily="34" charset="0"/>
              </a:rPr>
              <a:t>Intervention Report</a:t>
            </a:r>
          </a:p>
          <a:p>
            <a:pPr>
              <a:defRPr/>
            </a:pPr>
            <a:r>
              <a:rPr lang="en-US" dirty="0">
                <a:latin typeface="Tahoma" pitchFamily="34" charset="0"/>
                <a:ea typeface="Tahoma" pitchFamily="34" charset="0"/>
                <a:cs typeface="Tahoma" pitchFamily="34" charset="0"/>
              </a:rPr>
              <a:t> </a:t>
            </a:r>
            <a:r>
              <a:rPr lang="en-US" dirty="0">
                <a:latin typeface="Tahoma" pitchFamily="34" charset="0"/>
                <a:ea typeface="Tahoma" pitchFamily="34" charset="0"/>
                <a:cs typeface="Tahoma" pitchFamily="34" charset="0"/>
              </a:rPr>
              <a:t>   NOTE: Student Perceptions drive Violence</a:t>
            </a:r>
          </a:p>
          <a:p>
            <a:pPr>
              <a:defRPr/>
            </a:pPr>
            <a:r>
              <a:rPr lang="en-US" dirty="0">
                <a:latin typeface="Tahoma" pitchFamily="34" charset="0"/>
                <a:ea typeface="Tahoma" pitchFamily="34" charset="0"/>
                <a:cs typeface="Tahoma" pitchFamily="34" charset="0"/>
              </a:rPr>
              <a:t>        Gangs Involved</a:t>
            </a:r>
          </a:p>
          <a:p>
            <a:pPr>
              <a:defRPr/>
            </a:pPr>
            <a:r>
              <a:rPr lang="en-US" dirty="0">
                <a:latin typeface="Tahoma" pitchFamily="34" charset="0"/>
                <a:ea typeface="Tahoma" pitchFamily="34" charset="0"/>
                <a:cs typeface="Tahoma" pitchFamily="34" charset="0"/>
              </a:rPr>
              <a:t>        Area of Retaliation</a:t>
            </a:r>
          </a:p>
          <a:p>
            <a:pPr>
              <a:defRPr/>
            </a:pPr>
            <a:r>
              <a:rPr lang="en-US" dirty="0">
                <a:latin typeface="Tahoma" pitchFamily="34" charset="0"/>
                <a:ea typeface="Tahoma" pitchFamily="34" charset="0"/>
                <a:cs typeface="Tahoma" pitchFamily="34" charset="0"/>
              </a:rPr>
              <a:t>        Offending Gang</a:t>
            </a:r>
          </a:p>
          <a:p>
            <a:pPr>
              <a:defRPr/>
            </a:pPr>
            <a:r>
              <a:rPr lang="en-US" dirty="0">
                <a:latin typeface="Tahoma" pitchFamily="34" charset="0"/>
                <a:ea typeface="Tahoma" pitchFamily="34" charset="0"/>
                <a:cs typeface="Tahoma" pitchFamily="34" charset="0"/>
              </a:rPr>
              <a:t>        Social Media Intelligence  </a:t>
            </a:r>
          </a:p>
          <a:p>
            <a:pPr>
              <a:defRPr/>
            </a:pPr>
            <a:endParaRPr lang="en-US" dirty="0">
              <a:latin typeface="Tahoma" pitchFamily="34" charset="0"/>
              <a:ea typeface="Tahoma" pitchFamily="34" charset="0"/>
              <a:cs typeface="Tahoma" pitchFamily="34" charset="0"/>
            </a:endParaRPr>
          </a:p>
          <a:p>
            <a:pPr marL="285750" indent="-285750">
              <a:buFont typeface="Arial" pitchFamily="34" charset="0"/>
              <a:buChar char="•"/>
              <a:defRPr/>
            </a:pPr>
            <a:r>
              <a:rPr lang="en-US" dirty="0">
                <a:latin typeface="Tahoma" pitchFamily="34" charset="0"/>
                <a:ea typeface="Tahoma" pitchFamily="34" charset="0"/>
                <a:cs typeface="Tahoma" pitchFamily="34" charset="0"/>
              </a:rPr>
              <a:t>EMAIL Notification of Gang Parties and Events</a:t>
            </a:r>
            <a:endParaRPr lang="en-US" dirty="0">
              <a:latin typeface="Tahoma" pitchFamily="34" charset="0"/>
              <a:ea typeface="Tahoma" pitchFamily="34" charset="0"/>
              <a:cs typeface="Tahom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1"/>
          <p:cNvSpPr txBox="1">
            <a:spLocks noChangeArrowheads="1"/>
          </p:cNvSpPr>
          <p:nvPr/>
        </p:nvSpPr>
        <p:spPr bwMode="auto">
          <a:xfrm>
            <a:off x="838200" y="1295400"/>
            <a:ext cx="7467600" cy="646113"/>
          </a:xfrm>
          <a:prstGeom prst="rect">
            <a:avLst/>
          </a:prstGeom>
          <a:noFill/>
          <a:ln w="9525">
            <a:noFill/>
            <a:miter lim="800000"/>
            <a:headEnd/>
            <a:tailEnd/>
          </a:ln>
        </p:spPr>
        <p:txBody>
          <a:bodyPr>
            <a:spAutoFit/>
          </a:bodyPr>
          <a:lstStyle/>
          <a:p>
            <a:r>
              <a:rPr lang="en-US" sz="3600">
                <a:latin typeface="Tahoma" pitchFamily="34" charset="0"/>
                <a:cs typeface="Tahoma" pitchFamily="34" charset="0"/>
              </a:rPr>
              <a:t>JOINT COMSTAT MEETINGS</a:t>
            </a:r>
          </a:p>
        </p:txBody>
      </p:sp>
      <p:sp>
        <p:nvSpPr>
          <p:cNvPr id="3" name="TextBox 2"/>
          <p:cNvSpPr txBox="1"/>
          <p:nvPr/>
        </p:nvSpPr>
        <p:spPr>
          <a:xfrm>
            <a:off x="838200" y="2438400"/>
            <a:ext cx="7696200" cy="3694113"/>
          </a:xfrm>
          <a:prstGeom prst="rect">
            <a:avLst/>
          </a:prstGeom>
          <a:noFill/>
        </p:spPr>
        <p:txBody>
          <a:bodyPr>
            <a:spAutoFit/>
          </a:bodyPr>
          <a:lstStyle/>
          <a:p>
            <a:pPr marL="285750" indent="-285750">
              <a:buFont typeface="Arial" pitchFamily="34" charset="0"/>
              <a:buChar char="•"/>
              <a:defRPr/>
            </a:pPr>
            <a:r>
              <a:rPr lang="en-US" dirty="0">
                <a:latin typeface="Tahoma" pitchFamily="34" charset="0"/>
                <a:ea typeface="Tahoma" pitchFamily="34" charset="0"/>
                <a:cs typeface="Tahoma" pitchFamily="34" charset="0"/>
              </a:rPr>
              <a:t>CPD/CPS- held once a month</a:t>
            </a:r>
          </a:p>
          <a:p>
            <a:pPr marL="285750" indent="-285750">
              <a:buFont typeface="Arial" pitchFamily="34" charset="0"/>
              <a:buChar char="•"/>
              <a:defRPr/>
            </a:pPr>
            <a:endParaRPr lang="en-US" dirty="0">
              <a:latin typeface="Tahoma" pitchFamily="34" charset="0"/>
              <a:ea typeface="Tahoma" pitchFamily="34" charset="0"/>
              <a:cs typeface="Tahoma" pitchFamily="34" charset="0"/>
            </a:endParaRPr>
          </a:p>
          <a:p>
            <a:pPr marL="285750" indent="-285750">
              <a:buFont typeface="Arial" pitchFamily="34" charset="0"/>
              <a:buChar char="•"/>
              <a:defRPr/>
            </a:pPr>
            <a:r>
              <a:rPr lang="en-US" dirty="0">
                <a:latin typeface="Tahoma" pitchFamily="34" charset="0"/>
                <a:ea typeface="Tahoma" pitchFamily="34" charset="0"/>
                <a:cs typeface="Tahoma" pitchFamily="34" charset="0"/>
              </a:rPr>
              <a:t>Usually three- four Schools</a:t>
            </a:r>
          </a:p>
          <a:p>
            <a:pPr marL="285750" indent="-285750">
              <a:buFont typeface="Arial" pitchFamily="34" charset="0"/>
              <a:buChar char="•"/>
              <a:defRPr/>
            </a:pPr>
            <a:endParaRPr lang="en-US" dirty="0">
              <a:latin typeface="Tahoma" pitchFamily="34" charset="0"/>
              <a:ea typeface="Tahoma" pitchFamily="34" charset="0"/>
              <a:cs typeface="Tahoma" pitchFamily="34" charset="0"/>
            </a:endParaRPr>
          </a:p>
          <a:p>
            <a:pPr marL="285750" indent="-285750">
              <a:buFont typeface="Arial" pitchFamily="34" charset="0"/>
              <a:buChar char="•"/>
              <a:defRPr/>
            </a:pPr>
            <a:r>
              <a:rPr lang="en-US" dirty="0">
                <a:latin typeface="Tahoma" pitchFamily="34" charset="0"/>
                <a:ea typeface="Tahoma" pitchFamily="34" charset="0"/>
                <a:cs typeface="Tahoma" pitchFamily="34" charset="0"/>
              </a:rPr>
              <a:t>CPS- Questions Principals</a:t>
            </a:r>
          </a:p>
          <a:p>
            <a:pPr marL="285750" indent="-285750">
              <a:buFont typeface="Arial" pitchFamily="34" charset="0"/>
              <a:buChar char="•"/>
              <a:defRPr/>
            </a:pPr>
            <a:endParaRPr lang="en-US" dirty="0">
              <a:latin typeface="Tahoma" pitchFamily="34" charset="0"/>
              <a:ea typeface="Tahoma" pitchFamily="34" charset="0"/>
              <a:cs typeface="Tahoma" pitchFamily="34" charset="0"/>
            </a:endParaRPr>
          </a:p>
          <a:p>
            <a:pPr marL="285750" indent="-285750">
              <a:buFont typeface="Arial" pitchFamily="34" charset="0"/>
              <a:buChar char="•"/>
              <a:defRPr/>
            </a:pPr>
            <a:r>
              <a:rPr lang="en-US" dirty="0">
                <a:latin typeface="Tahoma" pitchFamily="34" charset="0"/>
                <a:ea typeface="Tahoma" pitchFamily="34" charset="0"/>
                <a:cs typeface="Tahoma" pitchFamily="34" charset="0"/>
              </a:rPr>
              <a:t>CPD Questions Commanders and School Sergeants</a:t>
            </a:r>
          </a:p>
          <a:p>
            <a:pPr>
              <a:defRPr/>
            </a:pPr>
            <a:r>
              <a:rPr lang="en-US" dirty="0">
                <a:latin typeface="Tahoma" pitchFamily="34" charset="0"/>
                <a:ea typeface="Tahoma" pitchFamily="34" charset="0"/>
                <a:cs typeface="Tahoma" pitchFamily="34" charset="0"/>
              </a:rPr>
              <a:t> </a:t>
            </a:r>
            <a:r>
              <a:rPr lang="en-US" dirty="0">
                <a:latin typeface="Tahoma" pitchFamily="34" charset="0"/>
                <a:ea typeface="Tahoma" pitchFamily="34" charset="0"/>
                <a:cs typeface="Tahoma" pitchFamily="34" charset="0"/>
              </a:rPr>
              <a:t>    - Gangs Present in School or affecting School</a:t>
            </a:r>
          </a:p>
          <a:p>
            <a:pPr>
              <a:defRPr/>
            </a:pPr>
            <a:r>
              <a:rPr lang="en-US" dirty="0">
                <a:latin typeface="Tahoma" pitchFamily="34" charset="0"/>
                <a:ea typeface="Tahoma" pitchFamily="34" charset="0"/>
                <a:cs typeface="Tahoma" pitchFamily="34" charset="0"/>
              </a:rPr>
              <a:t> </a:t>
            </a:r>
            <a:r>
              <a:rPr lang="en-US" dirty="0">
                <a:latin typeface="Tahoma" pitchFamily="34" charset="0"/>
                <a:ea typeface="Tahoma" pitchFamily="34" charset="0"/>
                <a:cs typeface="Tahoma" pitchFamily="34" charset="0"/>
              </a:rPr>
              <a:t>    - Students Shot</a:t>
            </a:r>
          </a:p>
          <a:p>
            <a:pPr>
              <a:defRPr/>
            </a:pPr>
            <a:r>
              <a:rPr lang="en-US" dirty="0">
                <a:latin typeface="Tahoma" pitchFamily="34" charset="0"/>
                <a:ea typeface="Tahoma" pitchFamily="34" charset="0"/>
                <a:cs typeface="Tahoma" pitchFamily="34" charset="0"/>
              </a:rPr>
              <a:t> </a:t>
            </a:r>
            <a:r>
              <a:rPr lang="en-US" dirty="0">
                <a:latin typeface="Tahoma" pitchFamily="34" charset="0"/>
                <a:ea typeface="Tahoma" pitchFamily="34" charset="0"/>
                <a:cs typeface="Tahoma" pitchFamily="34" charset="0"/>
              </a:rPr>
              <a:t>    - Gang Altercations in School </a:t>
            </a:r>
          </a:p>
          <a:p>
            <a:pPr>
              <a:defRPr/>
            </a:pPr>
            <a:r>
              <a:rPr lang="en-US" dirty="0">
                <a:latin typeface="Tahoma" pitchFamily="34" charset="0"/>
                <a:ea typeface="Tahoma" pitchFamily="34" charset="0"/>
                <a:cs typeface="Tahoma" pitchFamily="34" charset="0"/>
              </a:rPr>
              <a:t> </a:t>
            </a:r>
            <a:r>
              <a:rPr lang="en-US" dirty="0">
                <a:latin typeface="Tahoma" pitchFamily="34" charset="0"/>
                <a:ea typeface="Tahoma" pitchFamily="34" charset="0"/>
                <a:cs typeface="Tahoma" pitchFamily="34" charset="0"/>
              </a:rPr>
              <a:t>    - Corridors of Passage </a:t>
            </a:r>
          </a:p>
          <a:p>
            <a:pPr>
              <a:defRPr/>
            </a:pPr>
            <a:r>
              <a:rPr lang="en-US" dirty="0">
                <a:latin typeface="Tahoma" pitchFamily="34" charset="0"/>
                <a:ea typeface="Tahoma" pitchFamily="34" charset="0"/>
                <a:cs typeface="Tahoma" pitchFamily="34" charset="0"/>
              </a:rPr>
              <a:t>     </a:t>
            </a:r>
            <a:endParaRPr lang="en-US" dirty="0">
              <a:latin typeface="Tahoma" pitchFamily="34" charset="0"/>
              <a:ea typeface="Tahoma" pitchFamily="34" charset="0"/>
              <a:cs typeface="Tahoma" pitchFamily="34" charset="0"/>
            </a:endParaRPr>
          </a:p>
          <a:p>
            <a:pPr>
              <a:defRPr/>
            </a:pPr>
            <a:r>
              <a:rPr lang="en-US" dirty="0">
                <a:latin typeface="Tahoma" pitchFamily="34" charset="0"/>
                <a:ea typeface="Tahoma" pitchFamily="34" charset="0"/>
                <a:cs typeface="Tahoma" pitchFamily="34" charset="0"/>
              </a:rPr>
              <a:t> </a:t>
            </a:r>
            <a:endParaRPr lang="en-US" dirty="0">
              <a:latin typeface="Tahoma" pitchFamily="34" charset="0"/>
              <a:ea typeface="Tahoma" pitchFamily="34" charset="0"/>
              <a:cs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ctrTitle"/>
          </p:nvPr>
        </p:nvSpPr>
        <p:spPr/>
        <p:txBody>
          <a:bodyPr/>
          <a:lstStyle/>
          <a:p>
            <a:r>
              <a:rPr lang="en-US" smtClean="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762000" y="790575"/>
            <a:ext cx="7391400" cy="564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914400" y="887413"/>
            <a:ext cx="7239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638175" y="828675"/>
            <a:ext cx="7867650" cy="601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Chicago Public Schools</a:t>
            </a:r>
          </a:p>
        </p:txBody>
      </p:sp>
      <p:sp>
        <p:nvSpPr>
          <p:cNvPr id="28674" name="Content Placeholder 2"/>
          <p:cNvSpPr>
            <a:spLocks noGrp="1"/>
          </p:cNvSpPr>
          <p:nvPr>
            <p:ph idx="1"/>
          </p:nvPr>
        </p:nvSpPr>
        <p:spPr/>
        <p:txBody>
          <a:bodyPr/>
          <a:lstStyle/>
          <a:p>
            <a:r>
              <a:rPr lang="en-US" b="1" smtClean="0"/>
              <a:t>Elementary: 482 + 42 Charter</a:t>
            </a:r>
          </a:p>
          <a:p>
            <a:pPr>
              <a:buFontTx/>
              <a:buNone/>
            </a:pPr>
            <a:r>
              <a:rPr lang="en-US" b="1" smtClean="0"/>
              <a:t>    Total : 524</a:t>
            </a:r>
            <a:endParaRPr lang="en-US" smtClean="0"/>
          </a:p>
          <a:p>
            <a:r>
              <a:rPr lang="en-US" b="1" smtClean="0"/>
              <a:t>High schools: 122 + 29 Charter</a:t>
            </a:r>
          </a:p>
          <a:p>
            <a:pPr>
              <a:buFontTx/>
              <a:buNone/>
            </a:pPr>
            <a:r>
              <a:rPr lang="en-US" b="1" smtClean="0"/>
              <a:t>    Total : 151</a:t>
            </a:r>
          </a:p>
          <a:p>
            <a:r>
              <a:rPr lang="en-US" b="1" smtClean="0"/>
              <a:t>Student Population: </a:t>
            </a:r>
          </a:p>
          <a:p>
            <a:pPr>
              <a:buFontTx/>
              <a:buNone/>
            </a:pPr>
            <a:r>
              <a:rPr lang="en-US" b="1" smtClean="0"/>
              <a:t>    - High School- </a:t>
            </a:r>
            <a:r>
              <a:rPr lang="en-US" smtClean="0"/>
              <a:t>115,770</a:t>
            </a:r>
            <a:endParaRPr lang="en-US" b="1" smtClean="0"/>
          </a:p>
          <a:p>
            <a:pPr>
              <a:buFontTx/>
              <a:buNone/>
            </a:pPr>
            <a:r>
              <a:rPr lang="en-US" b="1" smtClean="0"/>
              <a:t>    - Elementary-   </a:t>
            </a:r>
            <a:r>
              <a:rPr lang="en-US" smtClean="0"/>
              <a:t>239, 507</a:t>
            </a:r>
            <a:r>
              <a:rPr lang="en-US" b="1" smtClean="0"/>
              <a:t>     </a:t>
            </a:r>
          </a:p>
          <a:p>
            <a:pPr>
              <a:buFontTx/>
              <a:buNone/>
            </a:pPr>
            <a:endParaRPr lang="en-US" smtClean="0"/>
          </a:p>
          <a:p>
            <a:pPr>
              <a:buFontTx/>
              <a:buNone/>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533400" y="685800"/>
            <a:ext cx="8229600" cy="838200"/>
          </a:xfrm>
        </p:spPr>
        <p:txBody>
          <a:bodyPr/>
          <a:lstStyle/>
          <a:p>
            <a:r>
              <a:rPr lang="en-US" smtClean="0">
                <a:latin typeface="Tahoma" pitchFamily="34" charset="0"/>
                <a:cs typeface="Tahoma" pitchFamily="34" charset="0"/>
              </a:rPr>
              <a:t>KEY COMPONENTS</a:t>
            </a:r>
            <a:r>
              <a:rPr lang="en-US" smtClean="0"/>
              <a:t/>
            </a:r>
            <a:br>
              <a:rPr lang="en-US" smtClean="0"/>
            </a:br>
            <a:endParaRPr lang="en-US" smtClean="0"/>
          </a:p>
        </p:txBody>
      </p:sp>
      <p:sp>
        <p:nvSpPr>
          <p:cNvPr id="30722" name="Text Placeholder 2"/>
          <p:cNvSpPr>
            <a:spLocks noGrp="1"/>
          </p:cNvSpPr>
          <p:nvPr>
            <p:ph type="body" sz="half" idx="1"/>
          </p:nvPr>
        </p:nvSpPr>
        <p:spPr>
          <a:xfrm>
            <a:off x="0" y="1981200"/>
            <a:ext cx="3733800" cy="1219200"/>
          </a:xfrm>
        </p:spPr>
        <p:txBody>
          <a:bodyPr/>
          <a:lstStyle/>
          <a:p>
            <a:r>
              <a:rPr lang="en-US" sz="2000" smtClean="0"/>
              <a:t>Identification of victim-immediate by Responding Officers</a:t>
            </a:r>
          </a:p>
          <a:p>
            <a:pPr>
              <a:buFontTx/>
              <a:buNone/>
            </a:pPr>
            <a:endParaRPr lang="en-US" smtClean="0"/>
          </a:p>
        </p:txBody>
      </p:sp>
      <p:sp>
        <p:nvSpPr>
          <p:cNvPr id="30723" name="TextBox 4"/>
          <p:cNvSpPr txBox="1">
            <a:spLocks noChangeArrowheads="1"/>
          </p:cNvSpPr>
          <p:nvPr/>
        </p:nvSpPr>
        <p:spPr bwMode="auto">
          <a:xfrm>
            <a:off x="1066800" y="1295400"/>
            <a:ext cx="6629400" cy="646113"/>
          </a:xfrm>
          <a:prstGeom prst="rect">
            <a:avLst/>
          </a:prstGeom>
          <a:noFill/>
          <a:ln w="9525">
            <a:noFill/>
            <a:miter lim="800000"/>
            <a:headEnd/>
            <a:tailEnd/>
          </a:ln>
        </p:spPr>
        <p:txBody>
          <a:bodyPr>
            <a:spAutoFit/>
          </a:bodyPr>
          <a:lstStyle/>
          <a:p>
            <a:pPr algn="ctr"/>
            <a:r>
              <a:rPr lang="en-US" sz="3600">
                <a:latin typeface="Tahoma" pitchFamily="34" charset="0"/>
                <a:cs typeface="Tahoma" pitchFamily="34" charset="0"/>
              </a:rPr>
              <a:t>Trigger Event-Shooting</a:t>
            </a:r>
          </a:p>
        </p:txBody>
      </p:sp>
      <p:sp>
        <p:nvSpPr>
          <p:cNvPr id="30724" name="Down Arrow 6"/>
          <p:cNvSpPr>
            <a:spLocks noChangeArrowheads="1"/>
          </p:cNvSpPr>
          <p:nvPr/>
        </p:nvSpPr>
        <p:spPr bwMode="auto">
          <a:xfrm>
            <a:off x="1524000" y="2743200"/>
            <a:ext cx="484188" cy="457200"/>
          </a:xfrm>
          <a:prstGeom prst="downArrow">
            <a:avLst>
              <a:gd name="adj1" fmla="val 50000"/>
              <a:gd name="adj2" fmla="val 50000"/>
            </a:avLst>
          </a:prstGeom>
          <a:solidFill>
            <a:schemeClr val="accent1"/>
          </a:solidFill>
          <a:ln w="57150" algn="ctr">
            <a:solidFill>
              <a:srgbClr val="FF0000"/>
            </a:solidFill>
            <a:round/>
            <a:headEnd/>
            <a:tailEnd type="triangle" w="med" len="med"/>
          </a:ln>
        </p:spPr>
        <p:txBody>
          <a:bodyPr/>
          <a:lstStyle/>
          <a:p>
            <a:endParaRPr lang="en-US"/>
          </a:p>
        </p:txBody>
      </p:sp>
      <p:sp>
        <p:nvSpPr>
          <p:cNvPr id="8" name="TextBox 7"/>
          <p:cNvSpPr txBox="1"/>
          <p:nvPr/>
        </p:nvSpPr>
        <p:spPr>
          <a:xfrm>
            <a:off x="0" y="3124200"/>
            <a:ext cx="3962400" cy="1016000"/>
          </a:xfrm>
          <a:prstGeom prst="rect">
            <a:avLst/>
          </a:prstGeom>
          <a:noFill/>
        </p:spPr>
        <p:txBody>
          <a:bodyPr>
            <a:spAutoFit/>
          </a:bodyPr>
          <a:lstStyle/>
          <a:p>
            <a:pPr>
              <a:buFont typeface="Arial" pitchFamily="34" charset="0"/>
              <a:buChar char="•"/>
              <a:defRPr/>
            </a:pPr>
            <a:r>
              <a:rPr lang="en-US" dirty="0"/>
              <a:t>     </a:t>
            </a:r>
            <a:r>
              <a:rPr lang="en-US" sz="2000" dirty="0">
                <a:latin typeface="+mn-lt"/>
              </a:rPr>
              <a:t>Notification to Chicago Police</a:t>
            </a:r>
          </a:p>
          <a:p>
            <a:pPr>
              <a:defRPr/>
            </a:pPr>
            <a:r>
              <a:rPr lang="en-US" sz="2000" dirty="0">
                <a:latin typeface="+mn-lt"/>
              </a:rPr>
              <a:t>      Crime Prevention and    </a:t>
            </a:r>
          </a:p>
          <a:p>
            <a:pPr>
              <a:defRPr/>
            </a:pPr>
            <a:r>
              <a:rPr lang="en-US" sz="2000" dirty="0">
                <a:latin typeface="+mn-lt"/>
              </a:rPr>
              <a:t>      Information Center          </a:t>
            </a:r>
          </a:p>
        </p:txBody>
      </p:sp>
      <p:pic>
        <p:nvPicPr>
          <p:cNvPr id="30726" name="Picture 8"/>
          <p:cNvPicPr>
            <a:picLocks noChangeAspect="1" noChangeArrowheads="1"/>
          </p:cNvPicPr>
          <p:nvPr/>
        </p:nvPicPr>
        <p:blipFill>
          <a:blip r:embed="rId3"/>
          <a:srcRect/>
          <a:stretch>
            <a:fillRect/>
          </a:stretch>
        </p:blipFill>
        <p:spPr bwMode="auto">
          <a:xfrm>
            <a:off x="3200400" y="3429000"/>
            <a:ext cx="1182688" cy="685800"/>
          </a:xfrm>
          <a:prstGeom prst="rect">
            <a:avLst/>
          </a:prstGeom>
          <a:noFill/>
          <a:ln w="9525">
            <a:noFill/>
            <a:miter lim="800000"/>
            <a:headEnd/>
            <a:tailEnd/>
          </a:ln>
        </p:spPr>
      </p:pic>
      <p:sp>
        <p:nvSpPr>
          <p:cNvPr id="30727" name="Down Arrow 9"/>
          <p:cNvSpPr>
            <a:spLocks noChangeArrowheads="1"/>
          </p:cNvSpPr>
          <p:nvPr/>
        </p:nvSpPr>
        <p:spPr bwMode="auto">
          <a:xfrm>
            <a:off x="457200" y="4114800"/>
            <a:ext cx="484188" cy="533400"/>
          </a:xfrm>
          <a:prstGeom prst="downArrow">
            <a:avLst>
              <a:gd name="adj1" fmla="val 50000"/>
              <a:gd name="adj2" fmla="val 50048"/>
            </a:avLst>
          </a:prstGeom>
          <a:solidFill>
            <a:schemeClr val="accent1"/>
          </a:solidFill>
          <a:ln w="57150" algn="ctr">
            <a:solidFill>
              <a:srgbClr val="FF0000"/>
            </a:solidFill>
            <a:round/>
            <a:headEnd/>
            <a:tailEnd type="triangle" w="med" len="med"/>
          </a:ln>
        </p:spPr>
        <p:txBody>
          <a:bodyPr/>
          <a:lstStyle/>
          <a:p>
            <a:endParaRPr lang="en-US"/>
          </a:p>
        </p:txBody>
      </p:sp>
      <p:sp>
        <p:nvSpPr>
          <p:cNvPr id="11" name="TextBox 10"/>
          <p:cNvSpPr txBox="1"/>
          <p:nvPr/>
        </p:nvSpPr>
        <p:spPr>
          <a:xfrm>
            <a:off x="0" y="4648200"/>
            <a:ext cx="1447800" cy="1908175"/>
          </a:xfrm>
          <a:prstGeom prst="rect">
            <a:avLst/>
          </a:prstGeom>
          <a:noFill/>
        </p:spPr>
        <p:txBody>
          <a:bodyPr>
            <a:spAutoFit/>
          </a:bodyPr>
          <a:lstStyle/>
          <a:p>
            <a:pPr>
              <a:buFont typeface="Arial" pitchFamily="34" charset="0"/>
              <a:buChar char="•"/>
              <a:defRPr/>
            </a:pPr>
            <a:r>
              <a:rPr lang="en-US" dirty="0"/>
              <a:t> </a:t>
            </a:r>
            <a:r>
              <a:rPr lang="en-US" sz="2000" dirty="0">
                <a:latin typeface="+mn-lt"/>
              </a:rPr>
              <a:t>Notification to Office of Student Safety and Security </a:t>
            </a:r>
          </a:p>
        </p:txBody>
      </p:sp>
      <p:pic>
        <p:nvPicPr>
          <p:cNvPr id="30729" name="Picture 11" descr="logo-cps.gif"/>
          <p:cNvPicPr>
            <a:picLocks noChangeAspect="1" noChangeArrowheads="1"/>
          </p:cNvPicPr>
          <p:nvPr/>
        </p:nvPicPr>
        <p:blipFill>
          <a:blip r:embed="rId4"/>
          <a:srcRect/>
          <a:stretch>
            <a:fillRect/>
          </a:stretch>
        </p:blipFill>
        <p:spPr bwMode="auto">
          <a:xfrm>
            <a:off x="990600" y="6238875"/>
            <a:ext cx="1314450" cy="619125"/>
          </a:xfrm>
          <a:prstGeom prst="rect">
            <a:avLst/>
          </a:prstGeom>
          <a:noFill/>
          <a:ln w="9525">
            <a:noFill/>
            <a:miter lim="800000"/>
            <a:headEnd/>
            <a:tailEnd/>
          </a:ln>
        </p:spPr>
      </p:pic>
      <p:sp>
        <p:nvSpPr>
          <p:cNvPr id="13" name="Bent Arrow 12"/>
          <p:cNvSpPr/>
          <p:nvPr/>
        </p:nvSpPr>
        <p:spPr bwMode="auto">
          <a:xfrm>
            <a:off x="4648200" y="2057400"/>
            <a:ext cx="814388" cy="4343400"/>
          </a:xfrm>
          <a:prstGeom prst="bentArrow">
            <a:avLst/>
          </a:prstGeom>
          <a:solidFill>
            <a:schemeClr val="accent1"/>
          </a:solidFill>
          <a:ln w="57150" cap="flat" cmpd="sng" algn="ctr">
            <a:solidFill>
              <a:srgbClr val="FF0000"/>
            </a:solidFill>
            <a:prstDash val="solid"/>
            <a:round/>
            <a:headEnd type="none" w="med" len="med"/>
            <a:tailEnd type="triangle" w="med" len="med"/>
          </a:ln>
          <a:effectLst/>
        </p:spPr>
        <p:txBody>
          <a:bodyPr/>
          <a:lstStyle/>
          <a:p>
            <a:pPr>
              <a:defRPr/>
            </a:pPr>
            <a:endParaRPr lang="en-US" dirty="0"/>
          </a:p>
        </p:txBody>
      </p:sp>
      <p:sp>
        <p:nvSpPr>
          <p:cNvPr id="14" name="TextBox 13"/>
          <p:cNvSpPr txBox="1"/>
          <p:nvPr/>
        </p:nvSpPr>
        <p:spPr>
          <a:xfrm>
            <a:off x="5791200" y="2057400"/>
            <a:ext cx="3352800" cy="400050"/>
          </a:xfrm>
          <a:prstGeom prst="rect">
            <a:avLst/>
          </a:prstGeom>
          <a:noFill/>
        </p:spPr>
        <p:txBody>
          <a:bodyPr>
            <a:spAutoFit/>
          </a:bodyPr>
          <a:lstStyle/>
          <a:p>
            <a:pPr>
              <a:buFont typeface="Arial" pitchFamily="34" charset="0"/>
              <a:buChar char="•"/>
              <a:defRPr/>
            </a:pPr>
            <a:r>
              <a:rPr lang="en-US" dirty="0">
                <a:latin typeface="+mn-lt"/>
              </a:rPr>
              <a:t> </a:t>
            </a:r>
            <a:r>
              <a:rPr lang="en-US" sz="2000" dirty="0">
                <a:latin typeface="+mn-lt"/>
              </a:rPr>
              <a:t>Notification</a:t>
            </a:r>
            <a:r>
              <a:rPr lang="en-US" dirty="0">
                <a:latin typeface="+mn-lt"/>
              </a:rPr>
              <a:t> to Principal</a:t>
            </a:r>
          </a:p>
        </p:txBody>
      </p:sp>
      <p:sp>
        <p:nvSpPr>
          <p:cNvPr id="30732" name="Down Arrow 14"/>
          <p:cNvSpPr>
            <a:spLocks noChangeArrowheads="1"/>
          </p:cNvSpPr>
          <p:nvPr/>
        </p:nvSpPr>
        <p:spPr bwMode="auto">
          <a:xfrm>
            <a:off x="2590800" y="4114800"/>
            <a:ext cx="484188" cy="533400"/>
          </a:xfrm>
          <a:prstGeom prst="downArrow">
            <a:avLst>
              <a:gd name="adj1" fmla="val 50000"/>
              <a:gd name="adj2" fmla="val 50048"/>
            </a:avLst>
          </a:prstGeom>
          <a:solidFill>
            <a:schemeClr val="accent1"/>
          </a:solidFill>
          <a:ln w="57150" algn="ctr">
            <a:solidFill>
              <a:srgbClr val="FF0000"/>
            </a:solidFill>
            <a:round/>
            <a:headEnd/>
            <a:tailEnd type="triangle" w="med" len="med"/>
          </a:ln>
        </p:spPr>
        <p:txBody>
          <a:bodyPr/>
          <a:lstStyle/>
          <a:p>
            <a:endParaRPr lang="en-US"/>
          </a:p>
        </p:txBody>
      </p:sp>
      <p:sp>
        <p:nvSpPr>
          <p:cNvPr id="18446" name="TextBox 15"/>
          <p:cNvSpPr txBox="1">
            <a:spLocks noChangeArrowheads="1"/>
          </p:cNvSpPr>
          <p:nvPr/>
        </p:nvSpPr>
        <p:spPr bwMode="auto">
          <a:xfrm>
            <a:off x="1752600" y="4800600"/>
            <a:ext cx="2743200" cy="1016000"/>
          </a:xfrm>
          <a:prstGeom prst="rect">
            <a:avLst/>
          </a:prstGeom>
          <a:noFill/>
          <a:ln w="9525">
            <a:noFill/>
            <a:miter lim="800000"/>
            <a:headEnd/>
            <a:tailEnd/>
          </a:ln>
        </p:spPr>
        <p:txBody>
          <a:bodyPr>
            <a:spAutoFit/>
          </a:bodyPr>
          <a:lstStyle/>
          <a:p>
            <a:pPr>
              <a:buFont typeface="Arial" charset="0"/>
              <a:buChar char="•"/>
              <a:defRPr/>
            </a:pPr>
            <a:r>
              <a:rPr lang="en-US" dirty="0">
                <a:latin typeface="+mn-lt"/>
              </a:rPr>
              <a:t> </a:t>
            </a:r>
            <a:r>
              <a:rPr lang="en-US" sz="2000" dirty="0">
                <a:latin typeface="+mn-lt"/>
              </a:rPr>
              <a:t>Notification to CPD/CCJPD Gang Enforcement- GSST</a:t>
            </a:r>
          </a:p>
        </p:txBody>
      </p:sp>
      <p:sp>
        <p:nvSpPr>
          <p:cNvPr id="18447" name="TextBox 16"/>
          <p:cNvSpPr txBox="1">
            <a:spLocks noChangeArrowheads="1"/>
          </p:cNvSpPr>
          <p:nvPr/>
        </p:nvSpPr>
        <p:spPr bwMode="auto">
          <a:xfrm>
            <a:off x="5715000" y="2971800"/>
            <a:ext cx="2819400" cy="708025"/>
          </a:xfrm>
          <a:prstGeom prst="rect">
            <a:avLst/>
          </a:prstGeom>
          <a:noFill/>
          <a:ln w="9525">
            <a:noFill/>
            <a:miter lim="800000"/>
            <a:headEnd/>
            <a:tailEnd/>
          </a:ln>
        </p:spPr>
        <p:txBody>
          <a:bodyPr>
            <a:spAutoFit/>
          </a:bodyPr>
          <a:lstStyle/>
          <a:p>
            <a:pPr>
              <a:buFont typeface="Arial" charset="0"/>
              <a:buChar char="•"/>
              <a:defRPr/>
            </a:pPr>
            <a:r>
              <a:rPr lang="en-US" sz="2000" dirty="0"/>
              <a:t>  </a:t>
            </a:r>
            <a:r>
              <a:rPr lang="en-US" sz="2000" dirty="0">
                <a:latin typeface="+mn-lt"/>
              </a:rPr>
              <a:t>GSST Responds to</a:t>
            </a:r>
          </a:p>
          <a:p>
            <a:pPr>
              <a:defRPr/>
            </a:pPr>
            <a:r>
              <a:rPr lang="en-US" sz="2000" dirty="0">
                <a:latin typeface="+mn-lt"/>
              </a:rPr>
              <a:t>   School</a:t>
            </a:r>
          </a:p>
        </p:txBody>
      </p:sp>
      <p:sp>
        <p:nvSpPr>
          <p:cNvPr id="30735" name="Down Arrow 17"/>
          <p:cNvSpPr>
            <a:spLocks noChangeArrowheads="1"/>
          </p:cNvSpPr>
          <p:nvPr/>
        </p:nvSpPr>
        <p:spPr bwMode="auto">
          <a:xfrm>
            <a:off x="6781800" y="2438400"/>
            <a:ext cx="484188" cy="533400"/>
          </a:xfrm>
          <a:prstGeom prst="downArrow">
            <a:avLst>
              <a:gd name="adj1" fmla="val 50000"/>
              <a:gd name="adj2" fmla="val 50048"/>
            </a:avLst>
          </a:prstGeom>
          <a:solidFill>
            <a:schemeClr val="accent1"/>
          </a:solidFill>
          <a:ln w="57150" algn="ctr">
            <a:solidFill>
              <a:srgbClr val="FF0000"/>
            </a:solidFill>
            <a:round/>
            <a:headEnd/>
            <a:tailEnd type="triangle" w="med" len="med"/>
          </a:ln>
        </p:spPr>
        <p:txBody>
          <a:bodyPr/>
          <a:lstStyle/>
          <a:p>
            <a:endParaRPr lang="en-US"/>
          </a:p>
        </p:txBody>
      </p:sp>
      <p:sp>
        <p:nvSpPr>
          <p:cNvPr id="30736" name="Down Arrow 18"/>
          <p:cNvSpPr>
            <a:spLocks noChangeArrowheads="1"/>
          </p:cNvSpPr>
          <p:nvPr/>
        </p:nvSpPr>
        <p:spPr bwMode="auto">
          <a:xfrm>
            <a:off x="6781800" y="4648200"/>
            <a:ext cx="484188" cy="457200"/>
          </a:xfrm>
          <a:prstGeom prst="downArrow">
            <a:avLst>
              <a:gd name="adj1" fmla="val 50000"/>
              <a:gd name="adj2" fmla="val 50000"/>
            </a:avLst>
          </a:prstGeom>
          <a:solidFill>
            <a:schemeClr val="accent1"/>
          </a:solidFill>
          <a:ln w="57150" algn="ctr">
            <a:solidFill>
              <a:srgbClr val="FF0000"/>
            </a:solidFill>
            <a:round/>
            <a:headEnd/>
            <a:tailEnd type="triangle" w="med" len="med"/>
          </a:ln>
        </p:spPr>
        <p:txBody>
          <a:bodyPr/>
          <a:lstStyle/>
          <a:p>
            <a:endParaRPr lang="en-US"/>
          </a:p>
        </p:txBody>
      </p:sp>
      <p:sp>
        <p:nvSpPr>
          <p:cNvPr id="18450" name="TextBox 19"/>
          <p:cNvSpPr txBox="1">
            <a:spLocks noChangeArrowheads="1"/>
          </p:cNvSpPr>
          <p:nvPr/>
        </p:nvSpPr>
        <p:spPr bwMode="auto">
          <a:xfrm>
            <a:off x="5715000" y="3657600"/>
            <a:ext cx="2895600" cy="1323975"/>
          </a:xfrm>
          <a:prstGeom prst="rect">
            <a:avLst/>
          </a:prstGeom>
          <a:noFill/>
          <a:ln w="9525">
            <a:noFill/>
            <a:miter lim="800000"/>
            <a:headEnd/>
            <a:tailEnd/>
          </a:ln>
        </p:spPr>
        <p:txBody>
          <a:bodyPr>
            <a:spAutoFit/>
          </a:bodyPr>
          <a:lstStyle/>
          <a:p>
            <a:pPr>
              <a:buFont typeface="Arial" charset="0"/>
              <a:buChar char="•"/>
              <a:defRPr/>
            </a:pPr>
            <a:r>
              <a:rPr lang="en-US" dirty="0">
                <a:latin typeface="+mn-lt"/>
              </a:rPr>
              <a:t> </a:t>
            </a:r>
            <a:r>
              <a:rPr lang="en-US" sz="2000" dirty="0">
                <a:latin typeface="+mn-lt"/>
              </a:rPr>
              <a:t>CPS Staff Identifies   victims/associates/</a:t>
            </a:r>
            <a:r>
              <a:rPr lang="en-US" sz="2000" dirty="0" err="1">
                <a:latin typeface="+mn-lt"/>
              </a:rPr>
              <a:t>famil</a:t>
            </a:r>
            <a:r>
              <a:rPr lang="en-US" sz="2000" dirty="0">
                <a:latin typeface="+mn-lt"/>
              </a:rPr>
              <a:t> members plus offending group(s)</a:t>
            </a:r>
          </a:p>
        </p:txBody>
      </p:sp>
      <p:sp>
        <p:nvSpPr>
          <p:cNvPr id="18451" name="TextBox 20"/>
          <p:cNvSpPr txBox="1">
            <a:spLocks noChangeArrowheads="1"/>
          </p:cNvSpPr>
          <p:nvPr/>
        </p:nvSpPr>
        <p:spPr bwMode="auto">
          <a:xfrm>
            <a:off x="5715000" y="5105400"/>
            <a:ext cx="2971800" cy="708025"/>
          </a:xfrm>
          <a:prstGeom prst="rect">
            <a:avLst/>
          </a:prstGeom>
          <a:noFill/>
          <a:ln w="9525">
            <a:noFill/>
            <a:miter lim="800000"/>
            <a:headEnd/>
            <a:tailEnd/>
          </a:ln>
        </p:spPr>
        <p:txBody>
          <a:bodyPr>
            <a:spAutoFit/>
          </a:bodyPr>
          <a:lstStyle/>
          <a:p>
            <a:pPr>
              <a:buFont typeface="Arial" charset="0"/>
              <a:buChar char="•"/>
              <a:defRPr/>
            </a:pPr>
            <a:r>
              <a:rPr lang="en-US" dirty="0"/>
              <a:t> </a:t>
            </a:r>
            <a:r>
              <a:rPr lang="en-US" sz="2000" dirty="0">
                <a:latin typeface="+mn-lt"/>
              </a:rPr>
              <a:t>Joint Intervention</a:t>
            </a:r>
          </a:p>
          <a:p>
            <a:pPr>
              <a:defRPr/>
            </a:pPr>
            <a:r>
              <a:rPr lang="en-US" sz="2000" dirty="0">
                <a:latin typeface="+mn-lt"/>
              </a:rPr>
              <a:t>   Sessions Conducted </a:t>
            </a:r>
          </a:p>
        </p:txBody>
      </p:sp>
      <p:cxnSp>
        <p:nvCxnSpPr>
          <p:cNvPr id="30739" name="Straight Arrow Connector 22"/>
          <p:cNvCxnSpPr>
            <a:cxnSpLocks noChangeShapeType="1"/>
          </p:cNvCxnSpPr>
          <p:nvPr/>
        </p:nvCxnSpPr>
        <p:spPr bwMode="auto">
          <a:xfrm>
            <a:off x="1371600" y="6019800"/>
            <a:ext cx="3200400" cy="1588"/>
          </a:xfrm>
          <a:prstGeom prst="straightConnector1">
            <a:avLst/>
          </a:prstGeom>
          <a:noFill/>
          <a:ln w="57150" algn="ctr">
            <a:solidFill>
              <a:srgbClr val="FF0000"/>
            </a:solidFill>
            <a:round/>
            <a:headEnd/>
            <a:tailEnd type="arrow" w="med" len="med"/>
          </a:ln>
        </p:spPr>
      </p:cxnSp>
      <p:cxnSp>
        <p:nvCxnSpPr>
          <p:cNvPr id="30740" name="Straight Arrow Connector 24"/>
          <p:cNvCxnSpPr>
            <a:cxnSpLocks noChangeShapeType="1"/>
          </p:cNvCxnSpPr>
          <p:nvPr/>
        </p:nvCxnSpPr>
        <p:spPr bwMode="auto">
          <a:xfrm rot="5400000" flipH="1" flipV="1">
            <a:off x="609601" y="5029200"/>
            <a:ext cx="1828800" cy="3175"/>
          </a:xfrm>
          <a:prstGeom prst="straightConnector1">
            <a:avLst/>
          </a:prstGeom>
          <a:noFill/>
          <a:ln w="57150" algn="ctr">
            <a:solidFill>
              <a:srgbClr val="FF0000"/>
            </a:solidFill>
            <a:round/>
            <a:headEnd/>
            <a:tailEnd type="arrow" w="med" len="med"/>
          </a:ln>
        </p:spPr>
      </p:cxnSp>
      <p:sp>
        <p:nvSpPr>
          <p:cNvPr id="30741" name="TextBox 28"/>
          <p:cNvSpPr txBox="1">
            <a:spLocks noChangeArrowheads="1"/>
          </p:cNvSpPr>
          <p:nvPr/>
        </p:nvSpPr>
        <p:spPr bwMode="auto">
          <a:xfrm>
            <a:off x="1600200" y="4114800"/>
            <a:ext cx="228600" cy="1816100"/>
          </a:xfrm>
          <a:prstGeom prst="rect">
            <a:avLst/>
          </a:prstGeom>
          <a:noFill/>
          <a:ln w="9525">
            <a:noFill/>
            <a:miter lim="800000"/>
            <a:headEnd/>
            <a:tailEnd/>
          </a:ln>
        </p:spPr>
        <p:txBody>
          <a:bodyPr>
            <a:spAutoFit/>
          </a:bodyPr>
          <a:lstStyle/>
          <a:p>
            <a:r>
              <a:rPr lang="en-US" sz="800"/>
              <a:t>Victims  school</a:t>
            </a:r>
          </a:p>
        </p:txBody>
      </p:sp>
      <p:sp>
        <p:nvSpPr>
          <p:cNvPr id="31" name="TextBox 30"/>
          <p:cNvSpPr txBox="1">
            <a:spLocks noChangeArrowheads="1"/>
          </p:cNvSpPr>
          <p:nvPr/>
        </p:nvSpPr>
        <p:spPr bwMode="auto">
          <a:xfrm>
            <a:off x="3352800" y="6019800"/>
            <a:ext cx="5791200" cy="646113"/>
          </a:xfrm>
          <a:prstGeom prst="rect">
            <a:avLst/>
          </a:prstGeom>
          <a:noFill/>
          <a:ln w="9525">
            <a:noFill/>
            <a:miter lim="800000"/>
            <a:headEnd/>
            <a:tailEnd/>
          </a:ln>
        </p:spPr>
        <p:txBody>
          <a:bodyPr>
            <a:spAutoFit/>
          </a:bodyPr>
          <a:lstStyle/>
          <a:p>
            <a:pPr>
              <a:defRPr/>
            </a:pPr>
            <a:r>
              <a:rPr lang="en-US" sz="3600" dirty="0">
                <a:latin typeface="+mn-lt"/>
              </a:rPr>
              <a:t>Completed within 24 hours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p:cTn id="7"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533400" y="685800"/>
            <a:ext cx="8229600" cy="838200"/>
          </a:xfrm>
        </p:spPr>
        <p:txBody>
          <a:bodyPr/>
          <a:lstStyle/>
          <a:p>
            <a:r>
              <a:rPr lang="en-US" altLang="en-US" smtClean="0"/>
              <a:t>KEY COMPONENTS</a:t>
            </a:r>
            <a:br>
              <a:rPr lang="en-US" altLang="en-US" smtClean="0"/>
            </a:br>
            <a:endParaRPr lang="en-US" altLang="en-US" smtClean="0"/>
          </a:p>
        </p:txBody>
      </p:sp>
      <p:sp>
        <p:nvSpPr>
          <p:cNvPr id="32770" name="TextBox 4"/>
          <p:cNvSpPr txBox="1">
            <a:spLocks noChangeArrowheads="1"/>
          </p:cNvSpPr>
          <p:nvPr/>
        </p:nvSpPr>
        <p:spPr bwMode="auto">
          <a:xfrm>
            <a:off x="1066800" y="990600"/>
            <a:ext cx="6629400" cy="646113"/>
          </a:xfrm>
          <a:prstGeom prst="rect">
            <a:avLst/>
          </a:prstGeom>
          <a:noFill/>
          <a:ln w="9525">
            <a:noFill/>
            <a:miter lim="800000"/>
            <a:headEnd/>
            <a:tailEnd/>
          </a:ln>
        </p:spPr>
        <p:txBody>
          <a:bodyPr>
            <a:spAutoFit/>
          </a:bodyPr>
          <a:lstStyle/>
          <a:p>
            <a:pPr algn="ctr"/>
            <a:r>
              <a:rPr lang="en-US" altLang="en-US" sz="3600"/>
              <a:t>Trigger Event-Shooting</a:t>
            </a:r>
          </a:p>
        </p:txBody>
      </p:sp>
      <p:sp>
        <p:nvSpPr>
          <p:cNvPr id="32771" name="Down Arrow 6"/>
          <p:cNvSpPr>
            <a:spLocks noChangeArrowheads="1"/>
          </p:cNvSpPr>
          <p:nvPr/>
        </p:nvSpPr>
        <p:spPr bwMode="auto">
          <a:xfrm>
            <a:off x="1447800" y="2438400"/>
            <a:ext cx="484188" cy="457200"/>
          </a:xfrm>
          <a:prstGeom prst="downArrow">
            <a:avLst>
              <a:gd name="adj1" fmla="val 50000"/>
              <a:gd name="adj2" fmla="val 50000"/>
            </a:avLst>
          </a:prstGeom>
          <a:solidFill>
            <a:schemeClr val="accent1"/>
          </a:solidFill>
          <a:ln w="57150" algn="ctr">
            <a:solidFill>
              <a:srgbClr val="FF0000"/>
            </a:solidFill>
            <a:round/>
            <a:headEnd/>
            <a:tailEnd type="triangle" w="med" len="med"/>
          </a:ln>
        </p:spPr>
        <p:txBody>
          <a:bodyPr/>
          <a:lstStyle/>
          <a:p>
            <a:endParaRPr lang="en-US" altLang="en-US"/>
          </a:p>
        </p:txBody>
      </p:sp>
      <p:sp>
        <p:nvSpPr>
          <p:cNvPr id="8" name="TextBox 7"/>
          <p:cNvSpPr txBox="1"/>
          <p:nvPr/>
        </p:nvSpPr>
        <p:spPr>
          <a:xfrm>
            <a:off x="0" y="2895600"/>
            <a:ext cx="3505200" cy="1323975"/>
          </a:xfrm>
          <a:prstGeom prst="rect">
            <a:avLst/>
          </a:prstGeom>
          <a:noFill/>
        </p:spPr>
        <p:txBody>
          <a:bodyPr>
            <a:spAutoFit/>
          </a:bodyPr>
          <a:lstStyle/>
          <a:p>
            <a:pPr>
              <a:buFont typeface="Arial" pitchFamily="34" charset="0"/>
              <a:buChar char="•"/>
              <a:defRPr/>
            </a:pPr>
            <a:r>
              <a:rPr lang="en-US" dirty="0"/>
              <a:t>     </a:t>
            </a:r>
            <a:r>
              <a:rPr lang="en-US" sz="2000" dirty="0">
                <a:latin typeface="+mn-lt"/>
              </a:rPr>
              <a:t>Notification and Copy of Intervention Report to Cook County Juvenile Justice Division              </a:t>
            </a:r>
          </a:p>
        </p:txBody>
      </p:sp>
      <p:sp>
        <p:nvSpPr>
          <p:cNvPr id="32773" name="Down Arrow 9"/>
          <p:cNvSpPr>
            <a:spLocks noChangeArrowheads="1"/>
          </p:cNvSpPr>
          <p:nvPr/>
        </p:nvSpPr>
        <p:spPr bwMode="auto">
          <a:xfrm>
            <a:off x="457200" y="4343400"/>
            <a:ext cx="484188" cy="533400"/>
          </a:xfrm>
          <a:prstGeom prst="downArrow">
            <a:avLst>
              <a:gd name="adj1" fmla="val 50000"/>
              <a:gd name="adj2" fmla="val 50048"/>
            </a:avLst>
          </a:prstGeom>
          <a:solidFill>
            <a:schemeClr val="accent1"/>
          </a:solidFill>
          <a:ln w="57150" algn="ctr">
            <a:solidFill>
              <a:srgbClr val="FF0000"/>
            </a:solidFill>
            <a:round/>
            <a:headEnd/>
            <a:tailEnd type="triangle" w="med" len="med"/>
          </a:ln>
        </p:spPr>
        <p:txBody>
          <a:bodyPr/>
          <a:lstStyle/>
          <a:p>
            <a:endParaRPr lang="en-US" altLang="en-US"/>
          </a:p>
        </p:txBody>
      </p:sp>
      <p:sp>
        <p:nvSpPr>
          <p:cNvPr id="11" name="TextBox 10"/>
          <p:cNvSpPr txBox="1"/>
          <p:nvPr/>
        </p:nvSpPr>
        <p:spPr>
          <a:xfrm>
            <a:off x="0" y="4876800"/>
            <a:ext cx="1447800" cy="1508125"/>
          </a:xfrm>
          <a:prstGeom prst="rect">
            <a:avLst/>
          </a:prstGeom>
          <a:noFill/>
        </p:spPr>
        <p:txBody>
          <a:bodyPr>
            <a:spAutoFit/>
          </a:bodyPr>
          <a:lstStyle/>
          <a:p>
            <a:pPr>
              <a:buFont typeface="Arial" pitchFamily="34" charset="0"/>
              <a:buChar char="•"/>
              <a:defRPr/>
            </a:pPr>
            <a:r>
              <a:rPr lang="en-US" dirty="0"/>
              <a:t>  Written Notification to Assigned Probation -Chain</a:t>
            </a:r>
            <a:endParaRPr lang="en-US" sz="2000" dirty="0">
              <a:latin typeface="+mn-lt"/>
            </a:endParaRPr>
          </a:p>
        </p:txBody>
      </p:sp>
      <p:sp>
        <p:nvSpPr>
          <p:cNvPr id="13" name="Bent Arrow 12"/>
          <p:cNvSpPr/>
          <p:nvPr/>
        </p:nvSpPr>
        <p:spPr bwMode="auto">
          <a:xfrm>
            <a:off x="4648200" y="2057400"/>
            <a:ext cx="814388" cy="4343400"/>
          </a:xfrm>
          <a:prstGeom prst="bentArrow">
            <a:avLst/>
          </a:prstGeom>
          <a:solidFill>
            <a:schemeClr val="accent1"/>
          </a:solidFill>
          <a:ln w="57150" cap="flat" cmpd="sng" algn="ctr">
            <a:solidFill>
              <a:srgbClr val="FF0000"/>
            </a:solidFill>
            <a:prstDash val="solid"/>
            <a:round/>
            <a:headEnd type="none" w="med" len="med"/>
            <a:tailEnd type="triangle" w="med" len="med"/>
          </a:ln>
          <a:effectLst/>
        </p:spPr>
        <p:txBody>
          <a:bodyPr/>
          <a:lstStyle/>
          <a:p>
            <a:pPr>
              <a:defRPr/>
            </a:pPr>
            <a:endParaRPr lang="en-US" dirty="0"/>
          </a:p>
        </p:txBody>
      </p:sp>
      <p:sp>
        <p:nvSpPr>
          <p:cNvPr id="14" name="TextBox 13"/>
          <p:cNvSpPr txBox="1"/>
          <p:nvPr/>
        </p:nvSpPr>
        <p:spPr>
          <a:xfrm>
            <a:off x="5791200" y="1600200"/>
            <a:ext cx="3352800" cy="1016000"/>
          </a:xfrm>
          <a:prstGeom prst="rect">
            <a:avLst/>
          </a:prstGeom>
          <a:noFill/>
        </p:spPr>
        <p:txBody>
          <a:bodyPr>
            <a:spAutoFit/>
          </a:bodyPr>
          <a:lstStyle/>
          <a:p>
            <a:pPr>
              <a:buFont typeface="Arial" pitchFamily="34" charset="0"/>
              <a:buChar char="•"/>
              <a:defRPr/>
            </a:pPr>
            <a:r>
              <a:rPr lang="en-US" dirty="0">
                <a:latin typeface="+mn-lt"/>
              </a:rPr>
              <a:t> </a:t>
            </a:r>
            <a:r>
              <a:rPr lang="en-US" sz="2000" dirty="0">
                <a:latin typeface="+mn-lt"/>
              </a:rPr>
              <a:t>Assigned Probation Officer has 24 hours t Complete Report W/recommendations</a:t>
            </a:r>
            <a:endParaRPr lang="en-US" dirty="0">
              <a:latin typeface="+mn-lt"/>
            </a:endParaRPr>
          </a:p>
        </p:txBody>
      </p:sp>
      <p:sp>
        <p:nvSpPr>
          <p:cNvPr id="32777" name="Down Arrow 14"/>
          <p:cNvSpPr>
            <a:spLocks noChangeArrowheads="1"/>
          </p:cNvSpPr>
          <p:nvPr/>
        </p:nvSpPr>
        <p:spPr bwMode="auto">
          <a:xfrm>
            <a:off x="2438400" y="4267200"/>
            <a:ext cx="484188" cy="533400"/>
          </a:xfrm>
          <a:prstGeom prst="downArrow">
            <a:avLst>
              <a:gd name="adj1" fmla="val 50000"/>
              <a:gd name="adj2" fmla="val 50048"/>
            </a:avLst>
          </a:prstGeom>
          <a:solidFill>
            <a:schemeClr val="accent1"/>
          </a:solidFill>
          <a:ln w="57150" algn="ctr">
            <a:solidFill>
              <a:srgbClr val="FF0000"/>
            </a:solidFill>
            <a:round/>
            <a:headEnd/>
            <a:tailEnd type="triangle" w="med" len="med"/>
          </a:ln>
        </p:spPr>
        <p:txBody>
          <a:bodyPr/>
          <a:lstStyle/>
          <a:p>
            <a:endParaRPr lang="en-US" altLang="en-US"/>
          </a:p>
        </p:txBody>
      </p:sp>
      <p:sp>
        <p:nvSpPr>
          <p:cNvPr id="32778" name="TextBox 15"/>
          <p:cNvSpPr txBox="1">
            <a:spLocks noChangeArrowheads="1"/>
          </p:cNvSpPr>
          <p:nvPr/>
        </p:nvSpPr>
        <p:spPr bwMode="auto">
          <a:xfrm>
            <a:off x="1752600" y="4800600"/>
            <a:ext cx="2743200" cy="708025"/>
          </a:xfrm>
          <a:prstGeom prst="rect">
            <a:avLst/>
          </a:prstGeom>
          <a:noFill/>
          <a:ln w="9525">
            <a:noFill/>
            <a:miter lim="800000"/>
            <a:headEnd/>
            <a:tailEnd/>
          </a:ln>
        </p:spPr>
        <p:txBody>
          <a:bodyPr>
            <a:spAutoFit/>
          </a:bodyPr>
          <a:lstStyle/>
          <a:p>
            <a:pPr>
              <a:buFont typeface="Arial" charset="0"/>
              <a:buChar char="•"/>
            </a:pPr>
            <a:r>
              <a:rPr lang="en-US" altLang="en-US"/>
              <a:t> Written </a:t>
            </a:r>
            <a:r>
              <a:rPr lang="en-US" altLang="en-US" sz="2000"/>
              <a:t>Notification to Assigned Judge</a:t>
            </a:r>
          </a:p>
        </p:txBody>
      </p:sp>
      <p:sp>
        <p:nvSpPr>
          <p:cNvPr id="32779" name="Down Arrow 17"/>
          <p:cNvSpPr>
            <a:spLocks noChangeArrowheads="1"/>
          </p:cNvSpPr>
          <p:nvPr/>
        </p:nvSpPr>
        <p:spPr bwMode="auto">
          <a:xfrm>
            <a:off x="6553200" y="2667000"/>
            <a:ext cx="484188" cy="533400"/>
          </a:xfrm>
          <a:prstGeom prst="downArrow">
            <a:avLst>
              <a:gd name="adj1" fmla="val 50000"/>
              <a:gd name="adj2" fmla="val 50048"/>
            </a:avLst>
          </a:prstGeom>
          <a:solidFill>
            <a:schemeClr val="accent1"/>
          </a:solidFill>
          <a:ln w="57150" algn="ctr">
            <a:solidFill>
              <a:srgbClr val="FF0000"/>
            </a:solidFill>
            <a:round/>
            <a:headEnd/>
            <a:tailEnd type="triangle" w="med" len="med"/>
          </a:ln>
        </p:spPr>
        <p:txBody>
          <a:bodyPr/>
          <a:lstStyle/>
          <a:p>
            <a:endParaRPr lang="en-US" altLang="en-US"/>
          </a:p>
        </p:txBody>
      </p:sp>
      <p:sp>
        <p:nvSpPr>
          <p:cNvPr id="32780" name="TextBox 20"/>
          <p:cNvSpPr txBox="1">
            <a:spLocks noChangeArrowheads="1"/>
          </p:cNvSpPr>
          <p:nvPr/>
        </p:nvSpPr>
        <p:spPr bwMode="auto">
          <a:xfrm>
            <a:off x="228600" y="1676400"/>
            <a:ext cx="2971800" cy="708025"/>
          </a:xfrm>
          <a:prstGeom prst="rect">
            <a:avLst/>
          </a:prstGeom>
          <a:noFill/>
          <a:ln w="9525">
            <a:noFill/>
            <a:miter lim="800000"/>
            <a:headEnd/>
            <a:tailEnd/>
          </a:ln>
        </p:spPr>
        <p:txBody>
          <a:bodyPr>
            <a:spAutoFit/>
          </a:bodyPr>
          <a:lstStyle/>
          <a:p>
            <a:pPr>
              <a:buFont typeface="Arial" charset="0"/>
              <a:buChar char="•"/>
            </a:pPr>
            <a:r>
              <a:rPr lang="en-US" altLang="en-US"/>
              <a:t> </a:t>
            </a:r>
            <a:r>
              <a:rPr lang="en-US" altLang="en-US" sz="2000"/>
              <a:t>Joint Intervention</a:t>
            </a:r>
          </a:p>
          <a:p>
            <a:r>
              <a:rPr lang="en-US" altLang="en-US" sz="2000"/>
              <a:t>   Sessions Conducted </a:t>
            </a:r>
          </a:p>
        </p:txBody>
      </p:sp>
      <p:cxnSp>
        <p:nvCxnSpPr>
          <p:cNvPr id="32781" name="Straight Arrow Connector 22"/>
          <p:cNvCxnSpPr>
            <a:cxnSpLocks noChangeShapeType="1"/>
          </p:cNvCxnSpPr>
          <p:nvPr/>
        </p:nvCxnSpPr>
        <p:spPr bwMode="auto">
          <a:xfrm>
            <a:off x="1371600" y="6019800"/>
            <a:ext cx="3200400" cy="1588"/>
          </a:xfrm>
          <a:prstGeom prst="straightConnector1">
            <a:avLst/>
          </a:prstGeom>
          <a:noFill/>
          <a:ln w="57150" algn="ctr">
            <a:solidFill>
              <a:srgbClr val="FF0000"/>
            </a:solidFill>
            <a:round/>
            <a:headEnd/>
            <a:tailEnd type="arrow" w="med" len="med"/>
          </a:ln>
        </p:spPr>
      </p:cxnSp>
      <p:sp>
        <p:nvSpPr>
          <p:cNvPr id="31" name="TextBox 30"/>
          <p:cNvSpPr txBox="1">
            <a:spLocks noChangeArrowheads="1"/>
          </p:cNvSpPr>
          <p:nvPr/>
        </p:nvSpPr>
        <p:spPr bwMode="auto">
          <a:xfrm>
            <a:off x="3200400" y="6248400"/>
            <a:ext cx="5791200" cy="641350"/>
          </a:xfrm>
          <a:prstGeom prst="rect">
            <a:avLst/>
          </a:prstGeom>
          <a:noFill/>
          <a:ln w="9525">
            <a:noFill/>
            <a:miter lim="800000"/>
            <a:headEnd/>
            <a:tailEnd/>
          </a:ln>
        </p:spPr>
        <p:txBody>
          <a:bodyPr>
            <a:spAutoFit/>
          </a:bodyPr>
          <a:lstStyle/>
          <a:p>
            <a:r>
              <a:rPr lang="en-US" altLang="en-US" sz="3600"/>
              <a:t>Completed within 48 hours </a:t>
            </a:r>
          </a:p>
        </p:txBody>
      </p:sp>
      <p:sp>
        <p:nvSpPr>
          <p:cNvPr id="32783" name="TextBox 24"/>
          <p:cNvSpPr txBox="1">
            <a:spLocks noChangeArrowheads="1"/>
          </p:cNvSpPr>
          <p:nvPr/>
        </p:nvSpPr>
        <p:spPr bwMode="auto">
          <a:xfrm>
            <a:off x="5334000" y="3429000"/>
            <a:ext cx="3581400" cy="646113"/>
          </a:xfrm>
          <a:prstGeom prst="rect">
            <a:avLst/>
          </a:prstGeom>
          <a:noFill/>
          <a:ln w="9525">
            <a:noFill/>
            <a:miter lim="800000"/>
            <a:headEnd/>
            <a:tailEnd/>
          </a:ln>
        </p:spPr>
        <p:txBody>
          <a:bodyPr>
            <a:spAutoFit/>
          </a:bodyPr>
          <a:lstStyle/>
          <a:p>
            <a:pPr>
              <a:buFont typeface="Arial" charset="0"/>
              <a:buChar char="•"/>
            </a:pPr>
            <a:r>
              <a:rPr lang="en-US" altLang="en-US"/>
              <a:t> Remedies/ Treatment</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p:cTn id="7"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ngsFinal">
  <a:themeElements>
    <a:clrScheme name="gangs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ngsFinal">
      <a:majorFont>
        <a:latin typeface="Algeri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lgerian" pitchFamily="82" charset="0"/>
          </a:defRPr>
        </a:defPPr>
      </a:lstStyle>
    </a:spDef>
    <a:lnDef>
      <a:spPr bwMode="auto">
        <a:xfrm>
          <a:off x="0" y="0"/>
          <a:ext cx="1" cy="1"/>
        </a:xfrm>
        <a:custGeom>
          <a:avLst/>
          <a:gdLst/>
          <a:ahLst/>
          <a:cxnLst/>
          <a:rect l="0" t="0" r="0" b="0"/>
          <a:pathLst/>
        </a:custGeom>
        <a:solidFill>
          <a:schemeClr val="accent1"/>
        </a:solidFill>
        <a:ln w="5715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lgerian" pitchFamily="82" charset="0"/>
          </a:defRPr>
        </a:defPPr>
      </a:lstStyle>
    </a:lnDef>
  </a:objectDefaults>
  <a:extraClrSchemeLst>
    <a:extraClrScheme>
      <a:clrScheme name="gangs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ngs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ngs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ngs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ngs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ngs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ngs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ngs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ngs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ngs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ngs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ngs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gangsFinal</Template>
  <TotalTime>3383</TotalTime>
  <Words>1925</Words>
  <Application>Microsoft Office PowerPoint</Application>
  <PresentationFormat>On-screen Show (4:3)</PresentationFormat>
  <Paragraphs>297</Paragraphs>
  <Slides>32</Slides>
  <Notes>13</Notes>
  <HiddenSlides>0</HiddenSlides>
  <MMClips>0</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32</vt:i4>
      </vt:variant>
    </vt:vector>
  </HeadingPairs>
  <TitlesOfParts>
    <vt:vector size="41" baseType="lpstr">
      <vt:lpstr>Algerian</vt:lpstr>
      <vt:lpstr>Arial</vt:lpstr>
      <vt:lpstr>Blue Highway Linocut</vt:lpstr>
      <vt:lpstr>Tahoma</vt:lpstr>
      <vt:lpstr>Calibri</vt:lpstr>
      <vt:lpstr>Wingdings</vt:lpstr>
      <vt:lpstr>Times New Roman</vt:lpstr>
      <vt:lpstr>Cambria</vt:lpstr>
      <vt:lpstr>gangsFinal</vt:lpstr>
      <vt:lpstr>Slide 1</vt:lpstr>
      <vt:lpstr>KEY CONCEPTS</vt:lpstr>
      <vt:lpstr>Current Trends</vt:lpstr>
      <vt:lpstr>Slide 4</vt:lpstr>
      <vt:lpstr>Slide 5</vt:lpstr>
      <vt:lpstr>Slide 6</vt:lpstr>
      <vt:lpstr>Chicago Public Schools</vt:lpstr>
      <vt:lpstr>KEY COMPONENTS </vt:lpstr>
      <vt:lpstr>KEY COMPONENTS </vt:lpstr>
      <vt:lpstr>KEY COMPONENTS </vt:lpstr>
      <vt:lpstr>Key Stakeholders and Participants </vt:lpstr>
      <vt:lpstr>Participants of Intervention </vt:lpstr>
      <vt:lpstr>Conduct of the Intervention</vt:lpstr>
      <vt:lpstr>Slide 14</vt:lpstr>
      <vt:lpstr>Conduct of the Group Intervention-Same Gang  </vt:lpstr>
      <vt:lpstr>To Be Effective</vt:lpstr>
      <vt:lpstr>OUR  NEW CI- FACEBOOK- YOU TUBE</vt:lpstr>
      <vt:lpstr>HOW CAN WE USE IT </vt:lpstr>
      <vt:lpstr>HOW CAN WE USE IT </vt:lpstr>
      <vt:lpstr>Case Study-TOOKA</vt:lpstr>
      <vt:lpstr>Slide 21</vt:lpstr>
      <vt:lpstr>Slide 22</vt:lpstr>
      <vt:lpstr>ROBIN YHU SCARY AS HELL...BITCH S.T.L,E.B.T,A.B.M,JARO CITY IN DHAT ORDER WE GOT SHOOTERS ON DECK ASK T.Y   </vt:lpstr>
      <vt:lpstr>Analysis of  Related Posts yield Intelligence Product </vt:lpstr>
      <vt:lpstr>Slide 25</vt:lpstr>
      <vt:lpstr>Gang Provocation/Alliances</vt:lpstr>
      <vt:lpstr>Gang Provocation</vt:lpstr>
      <vt:lpstr>Gang Provocation </vt:lpstr>
      <vt:lpstr>Likely Shooters</vt:lpstr>
      <vt:lpstr>Slide 30</vt:lpstr>
      <vt:lpstr>Slide 31</vt:lpstr>
      <vt:lpstr>Thank You</vt:lpstr>
    </vt:vector>
  </TitlesOfParts>
  <Company>CPD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Chicago Police Department</dc:title>
  <dc:creator>Preferred Customer</dc:creator>
  <cp:lastModifiedBy>CPD</cp:lastModifiedBy>
  <cp:revision>235</cp:revision>
  <dcterms:created xsi:type="dcterms:W3CDTF">2008-06-18T20:39:31Z</dcterms:created>
  <dcterms:modified xsi:type="dcterms:W3CDTF">2014-06-20T14:26:33Z</dcterms:modified>
</cp:coreProperties>
</file>